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4"/>
  </p:notesMasterIdLst>
  <p:sldIdLst>
    <p:sldId id="358" r:id="rId2"/>
    <p:sldId id="361" r:id="rId3"/>
    <p:sldId id="362" r:id="rId4"/>
    <p:sldId id="363" r:id="rId5"/>
    <p:sldId id="364" r:id="rId6"/>
    <p:sldId id="365" r:id="rId7"/>
    <p:sldId id="366" r:id="rId8"/>
    <p:sldId id="367" r:id="rId9"/>
    <p:sldId id="368" r:id="rId10"/>
    <p:sldId id="369" r:id="rId11"/>
    <p:sldId id="370" r:id="rId12"/>
    <p:sldId id="371" r:id="rId13"/>
    <p:sldId id="372" r:id="rId14"/>
    <p:sldId id="373" r:id="rId15"/>
    <p:sldId id="374" r:id="rId16"/>
    <p:sldId id="375" r:id="rId17"/>
    <p:sldId id="376" r:id="rId18"/>
    <p:sldId id="377" r:id="rId19"/>
    <p:sldId id="378" r:id="rId20"/>
    <p:sldId id="379" r:id="rId21"/>
    <p:sldId id="380" r:id="rId22"/>
    <p:sldId id="381" r:id="rId23"/>
    <p:sldId id="382" r:id="rId24"/>
    <p:sldId id="383" r:id="rId25"/>
    <p:sldId id="384" r:id="rId26"/>
    <p:sldId id="385" r:id="rId27"/>
    <p:sldId id="386" r:id="rId28"/>
    <p:sldId id="387" r:id="rId29"/>
    <p:sldId id="388" r:id="rId30"/>
    <p:sldId id="389" r:id="rId31"/>
    <p:sldId id="390" r:id="rId32"/>
    <p:sldId id="326"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4" autoAdjust="0"/>
    <p:restoredTop sz="94660"/>
  </p:normalViewPr>
  <p:slideViewPr>
    <p:cSldViewPr snapToGrid="0">
      <p:cViewPr varScale="1">
        <p:scale>
          <a:sx n="76" d="100"/>
          <a:sy n="76" d="100"/>
        </p:scale>
        <p:origin x="-648"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B641A7-CB91-4ED3-816A-70E90110DD91}" type="datetimeFigureOut">
              <a:rPr lang="en-US" smtClean="0"/>
              <a:pPr/>
              <a:t>2/29/2024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2CC985-A42A-4542-9693-57CE87A9CA51}" type="slidenum">
              <a:rPr lang="en-US" smtClean="0"/>
              <a:pPr/>
              <a:t>‹#›</a:t>
            </a:fld>
            <a:endParaRPr lang="en-US"/>
          </a:p>
        </p:txBody>
      </p:sp>
    </p:spTree>
    <p:extLst>
      <p:ext uri="{BB962C8B-B14F-4D97-AF65-F5344CB8AC3E}">
        <p14:creationId xmlns:p14="http://schemas.microsoft.com/office/powerpoint/2010/main" val="1002020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967DE26C-328D-42C7-BD20-8C9B0D574CAD}" type="slidenum">
              <a:rPr lang="en-US" smtClean="0"/>
              <a:pPr/>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14959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ED89BD2-8711-4E55-ABB5-29C1E186740A}" type="datetimeFigureOut">
              <a:rPr lang="en-US" smtClean="0"/>
              <a:pPr/>
              <a:t>2/29/2024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DE26C-328D-42C7-BD20-8C9B0D574CAD}" type="slidenum">
              <a:rPr lang="en-US" smtClean="0"/>
              <a:pPr/>
              <a:t>‹#›</a:t>
            </a:fld>
            <a:endParaRPr lang="en-US"/>
          </a:p>
        </p:txBody>
      </p:sp>
    </p:spTree>
    <p:extLst>
      <p:ext uri="{BB962C8B-B14F-4D97-AF65-F5344CB8AC3E}">
        <p14:creationId xmlns:p14="http://schemas.microsoft.com/office/powerpoint/2010/main" val="3616542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55583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87924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spTree>
    <p:extLst>
      <p:ext uri="{BB962C8B-B14F-4D97-AF65-F5344CB8AC3E}">
        <p14:creationId xmlns:p14="http://schemas.microsoft.com/office/powerpoint/2010/main" val="40788463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797952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91458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2510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00811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spTree>
    <p:extLst>
      <p:ext uri="{BB962C8B-B14F-4D97-AF65-F5344CB8AC3E}">
        <p14:creationId xmlns:p14="http://schemas.microsoft.com/office/powerpoint/2010/main" val="1600141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4793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ED89BD2-8711-4E55-ABB5-29C1E186740A}" type="datetimeFigureOut">
              <a:rPr lang="en-US" smtClean="0"/>
              <a:pPr/>
              <a:t>2/29/2024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DE26C-328D-42C7-BD20-8C9B0D574CAD}" type="slidenum">
              <a:rPr lang="en-US" smtClean="0"/>
              <a:pPr/>
              <a:t>‹#›</a:t>
            </a:fld>
            <a:endParaRPr lang="en-US"/>
          </a:p>
        </p:txBody>
      </p:sp>
    </p:spTree>
    <p:extLst>
      <p:ext uri="{BB962C8B-B14F-4D97-AF65-F5344CB8AC3E}">
        <p14:creationId xmlns:p14="http://schemas.microsoft.com/office/powerpoint/2010/main" val="2042572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ED89BD2-8711-4E55-ABB5-29C1E186740A}" type="datetimeFigureOut">
              <a:rPr lang="en-US" smtClean="0"/>
              <a:pPr/>
              <a:t>2/29/2024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7DE26C-328D-42C7-BD20-8C9B0D574CAD}" type="slidenum">
              <a:rPr lang="en-US" smtClean="0"/>
              <a:pPr/>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23906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ED89BD2-8711-4E55-ABB5-29C1E186740A}" type="datetimeFigureOut">
              <a:rPr lang="en-US" smtClean="0"/>
              <a:pPr/>
              <a:t>2/29/2024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7DE26C-328D-42C7-BD20-8C9B0D574CAD}" type="slidenum">
              <a:rPr lang="en-US" smtClean="0"/>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01218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D89BD2-8711-4E55-ABB5-29C1E186740A}" type="datetimeFigureOut">
              <a:rPr lang="en-US" smtClean="0"/>
              <a:pPr/>
              <a:t>2/29/2024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7DE26C-328D-42C7-BD20-8C9B0D574CAD}" type="slidenum">
              <a:rPr lang="en-US" smtClean="0"/>
              <a:pPr/>
              <a:t>‹#›</a:t>
            </a:fld>
            <a:endParaRPr lang="en-US"/>
          </a:p>
        </p:txBody>
      </p:sp>
    </p:spTree>
    <p:extLst>
      <p:ext uri="{BB962C8B-B14F-4D97-AF65-F5344CB8AC3E}">
        <p14:creationId xmlns:p14="http://schemas.microsoft.com/office/powerpoint/2010/main" val="2514911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ED89BD2-8711-4E55-ABB5-29C1E186740A}" type="datetimeFigureOut">
              <a:rPr lang="en-US" smtClean="0"/>
              <a:pPr/>
              <a:t>2/29/2024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DE26C-328D-42C7-BD20-8C9B0D574CAD}" type="slidenum">
              <a:rPr lang="en-US" smtClean="0"/>
              <a:pPr/>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463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ED89BD2-8711-4E55-ABB5-29C1E186740A}" type="datetimeFigureOut">
              <a:rPr lang="en-US" smtClean="0"/>
              <a:pPr/>
              <a:t>2/29/2024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DE26C-328D-42C7-BD20-8C9B0D574CAD}" type="slidenum">
              <a:rPr lang="en-US" smtClean="0"/>
              <a:pPr/>
              <a:t>‹#›</a:t>
            </a:fld>
            <a:endParaRPr lang="en-US"/>
          </a:p>
        </p:txBody>
      </p:sp>
    </p:spTree>
    <p:extLst>
      <p:ext uri="{BB962C8B-B14F-4D97-AF65-F5344CB8AC3E}">
        <p14:creationId xmlns:p14="http://schemas.microsoft.com/office/powerpoint/2010/main" val="1362909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ED89BD2-8711-4E55-ABB5-29C1E186740A}" type="datetimeFigureOut">
              <a:rPr lang="en-US" smtClean="0"/>
              <a:pPr/>
              <a:t>2/29/2024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67DE26C-328D-42C7-BD20-8C9B0D574CAD}" type="slidenum">
              <a:rPr lang="en-US" smtClean="0"/>
              <a:pPr/>
              <a:t>‹#›</a:t>
            </a:fld>
            <a:endParaRPr lang="en-US"/>
          </a:p>
        </p:txBody>
      </p:sp>
    </p:spTree>
    <p:extLst>
      <p:ext uri="{BB962C8B-B14F-4D97-AF65-F5344CB8AC3E}">
        <p14:creationId xmlns:p14="http://schemas.microsoft.com/office/powerpoint/2010/main" val="10132125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hyperlink" Target="https://en.wikipedia.org/wiki/Peer_review" TargetMode="External"/><Relationship Id="rId3" Type="http://schemas.openxmlformats.org/officeDocument/2006/relationships/hyperlink" Target="https://en.wikipedia.org/wiki/Population" TargetMode="External"/><Relationship Id="rId7" Type="http://schemas.openxmlformats.org/officeDocument/2006/relationships/hyperlink" Target="https://en.wikipedia.org/wiki/Statistical_analysis" TargetMode="External"/><Relationship Id="rId12" Type="http://schemas.openxmlformats.org/officeDocument/2006/relationships/hyperlink" Target="https://en.wikipedia.org/wiki/Basic_research" TargetMode="External"/><Relationship Id="rId2" Type="http://schemas.openxmlformats.org/officeDocument/2006/relationships/hyperlink" Target="https://en.wikipedia.org/wiki/Risk_factor" TargetMode="External"/><Relationship Id="rId1" Type="http://schemas.openxmlformats.org/officeDocument/2006/relationships/slideLayout" Target="../slideLayouts/slideLayout2.xml"/><Relationship Id="rId6" Type="http://schemas.openxmlformats.org/officeDocument/2006/relationships/hyperlink" Target="https://en.wikipedia.org/wiki/Preventive_healthcare" TargetMode="External"/><Relationship Id="rId11" Type="http://schemas.openxmlformats.org/officeDocument/2006/relationships/hyperlink" Target="https://en.wikipedia.org/wiki/Clinical_research" TargetMode="External"/><Relationship Id="rId5" Type="http://schemas.openxmlformats.org/officeDocument/2006/relationships/hyperlink" Target="https://en.wikipedia.org/wiki/Evidence-based_practice" TargetMode="External"/><Relationship Id="rId10" Type="http://schemas.openxmlformats.org/officeDocument/2006/relationships/hyperlink" Target="https://en.wikipedia.org/wiki/Methodology" TargetMode="External"/><Relationship Id="rId4" Type="http://schemas.openxmlformats.org/officeDocument/2006/relationships/hyperlink" Target="https://en.wikipedia.org/wiki/Public_health" TargetMode="External"/><Relationship Id="rId9" Type="http://schemas.openxmlformats.org/officeDocument/2006/relationships/hyperlink" Target="https://en.wikipedia.org/wiki/Systematic_review"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en.wikipedia.org/wiki/Biological_inheritance" TargetMode="External"/><Relationship Id="rId2" Type="http://schemas.openxmlformats.org/officeDocument/2006/relationships/hyperlink" Target="https://en.wikipedia.org/wiki/Genetics" TargetMode="Externa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hyperlink" Target="https://en.wikipedia.org/wiki/Medicine" TargetMode="External"/><Relationship Id="rId7" Type="http://schemas.openxmlformats.org/officeDocument/2006/relationships/hyperlink" Target="https://en.wikipedia.org/wiki/Organism" TargetMode="External"/><Relationship Id="rId2" Type="http://schemas.openxmlformats.org/officeDocument/2006/relationships/hyperlink" Target="https://en.wikipedia.org/wiki/Biology" TargetMode="External"/><Relationship Id="rId1" Type="http://schemas.openxmlformats.org/officeDocument/2006/relationships/slideLayout" Target="../slideLayouts/slideLayout2.xml"/><Relationship Id="rId6" Type="http://schemas.openxmlformats.org/officeDocument/2006/relationships/hyperlink" Target="https://en.wikipedia.org/wiki/Immunology#cite_note-2" TargetMode="External"/><Relationship Id="rId5" Type="http://schemas.openxmlformats.org/officeDocument/2006/relationships/hyperlink" Target="https://en.wikipedia.org/wiki/Immune_system" TargetMode="External"/><Relationship Id="rId4" Type="http://schemas.openxmlformats.org/officeDocument/2006/relationships/hyperlink" Target="https://en.wikipedia.org/wiki/Immunology#cite_note-1"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en.wikipedia.org/wiki/Medical_physics#cite_note-1" TargetMode="External"/><Relationship Id="rId2" Type="http://schemas.openxmlformats.org/officeDocument/2006/relationships/hyperlink" Target="https://en.wikipedia.org/wiki/Medical_physics" TargetMode="External"/><Relationship Id="rId1" Type="http://schemas.openxmlformats.org/officeDocument/2006/relationships/slideLayout" Target="../slideLayouts/slideLayout2.xml"/><Relationship Id="rId5" Type="http://schemas.openxmlformats.org/officeDocument/2006/relationships/hyperlink" Target="https://en.wikipedia.org/wiki/International_Labour_Organization" TargetMode="External"/><Relationship Id="rId4" Type="http://schemas.openxmlformats.org/officeDocument/2006/relationships/hyperlink" Target="https://en.wikipedia.org/wiki/International_Standard_Classification_of_Occupations"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sr.wikipedia.org/wiki/%D0%A4%D0%B0%D1%80%D0%BC%D0%B0%D0%BA%D0%BE%D0%BB%D0%BE%D0%B3%D0%B8%D1%98%D0%B0" TargetMode="External"/><Relationship Id="rId3" Type="http://schemas.openxmlformats.org/officeDocument/2006/relationships/hyperlink" Target="https://sr.wikipedia.org/wiki/Dizajn_leka" TargetMode="External"/><Relationship Id="rId7" Type="http://schemas.openxmlformats.org/officeDocument/2006/relationships/hyperlink" Target="https://sr.wikipedia.org/wiki/%D0%A5%D0%B5%D0%BC%D0%B8%D1%98%D0%B0" TargetMode="External"/><Relationship Id="rId2" Type="http://schemas.openxmlformats.org/officeDocument/2006/relationships/hyperlink" Target="https://sr.wikipedia.org/wiki/Medicinska_hemija" TargetMode="External"/><Relationship Id="rId1" Type="http://schemas.openxmlformats.org/officeDocument/2006/relationships/slideLayout" Target="../slideLayouts/slideLayout2.xml"/><Relationship Id="rId6" Type="http://schemas.openxmlformats.org/officeDocument/2006/relationships/hyperlink" Target="https://sr.wikipedia.org/wiki/%D0%9B%D0%B5%D0%BA" TargetMode="External"/><Relationship Id="rId11" Type="http://schemas.openxmlformats.org/officeDocument/2006/relationships/image" Target="../media/image22.jpg"/><Relationship Id="rId5" Type="http://schemas.openxmlformats.org/officeDocument/2006/relationships/hyperlink" Target="https://sr.wikipedia.org/wiki/%D0%A4%D0%B0%D1%80%D0%BC%D0%B0%D1%86%D0%B8%D1%98%D0%B0" TargetMode="External"/><Relationship Id="rId10" Type="http://schemas.openxmlformats.org/officeDocument/2006/relationships/image" Target="../media/image21.png"/><Relationship Id="rId4" Type="http://schemas.openxmlformats.org/officeDocument/2006/relationships/hyperlink" Target="https://sr.wikipedia.org/wiki/Organska_sinteza" TargetMode="External"/><Relationship Id="rId9" Type="http://schemas.openxmlformats.org/officeDocument/2006/relationships/hyperlink" Target="https://sr.wikipedia.org/wiki/%D0%91%D0%B8%D0%BE%D0%BB%D0%BE%D0%B3%D0%B8%D1%98%D0%B0"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en.wikipedia.org/wiki/Ancient_Greek_language" TargetMode="External"/><Relationship Id="rId13" Type="http://schemas.openxmlformats.org/officeDocument/2006/relationships/hyperlink" Target="https://en.wikipedia.org/wiki/-logy" TargetMode="External"/><Relationship Id="rId18" Type="http://schemas.openxmlformats.org/officeDocument/2006/relationships/hyperlink" Target="https://en.wikipedia.org/wiki/Non-cellular_life" TargetMode="External"/><Relationship Id="rId26" Type="http://schemas.openxmlformats.org/officeDocument/2006/relationships/hyperlink" Target="https://en.wikipedia.org/wiki/Parasitology" TargetMode="External"/><Relationship Id="rId3" Type="http://schemas.openxmlformats.org/officeDocument/2006/relationships/hyperlink" Target="https://en.wikipedia.org/wiki/Microorganism" TargetMode="External"/><Relationship Id="rId21" Type="http://schemas.openxmlformats.org/officeDocument/2006/relationships/hyperlink" Target="https://en.wikipedia.org/wiki/Virology" TargetMode="External"/><Relationship Id="rId7" Type="http://schemas.openxmlformats.org/officeDocument/2006/relationships/hyperlink" Target="https://en.wikipedia.org/wiki/Virus" TargetMode="External"/><Relationship Id="rId12" Type="http://schemas.openxmlformats.org/officeDocument/2006/relationships/hyperlink" Target="https://en.wiktionary.org/wiki/-%CE%BB%CE%BF%CE%B3%CE%AF%CE%B1#Ancient_Greek" TargetMode="External"/><Relationship Id="rId17" Type="http://schemas.openxmlformats.org/officeDocument/2006/relationships/hyperlink" Target="https://en.wikipedia.org/wiki/Multicellular_organism" TargetMode="External"/><Relationship Id="rId25" Type="http://schemas.openxmlformats.org/officeDocument/2006/relationships/hyperlink" Target="https://en.wikipedia.org/wiki/Immunology" TargetMode="External"/><Relationship Id="rId2" Type="http://schemas.openxmlformats.org/officeDocument/2006/relationships/hyperlink" Target="https://en.wikipedia.org/wiki/Microbiology" TargetMode="External"/><Relationship Id="rId16" Type="http://schemas.openxmlformats.org/officeDocument/2006/relationships/hyperlink" Target="https://en.wikipedia.org/wiki/Unicellular_organism" TargetMode="External"/><Relationship Id="rId20" Type="http://schemas.openxmlformats.org/officeDocument/2006/relationships/hyperlink" Target="https://en.wikipedia.org/wiki/Microbiology#cite_note-Brock-2" TargetMode="External"/><Relationship Id="rId1" Type="http://schemas.openxmlformats.org/officeDocument/2006/relationships/slideLayout" Target="../slideLayouts/slideLayout2.xml"/><Relationship Id="rId6" Type="http://schemas.openxmlformats.org/officeDocument/2006/relationships/hyperlink" Target="https://en.wikipedia.org/wiki/Fungus" TargetMode="External"/><Relationship Id="rId11" Type="http://schemas.openxmlformats.org/officeDocument/2006/relationships/hyperlink" Target="https://en.wikipedia.org/wiki/Life" TargetMode="External"/><Relationship Id="rId24" Type="http://schemas.openxmlformats.org/officeDocument/2006/relationships/hyperlink" Target="https://en.wikipedia.org/wiki/Mycology" TargetMode="External"/><Relationship Id="rId5" Type="http://schemas.openxmlformats.org/officeDocument/2006/relationships/hyperlink" Target="https://en.wikipedia.org/wiki/Bacterium" TargetMode="External"/><Relationship Id="rId15" Type="http://schemas.openxmlformats.org/officeDocument/2006/relationships/hyperlink" Target="https://en.wikipedia.org/wiki/Microorganisms" TargetMode="External"/><Relationship Id="rId23" Type="http://schemas.openxmlformats.org/officeDocument/2006/relationships/hyperlink" Target="https://en.wikipedia.org/wiki/Protistology" TargetMode="External"/><Relationship Id="rId10" Type="http://schemas.openxmlformats.org/officeDocument/2006/relationships/hyperlink" Target="https://en.wiktionary.org/wiki/%CE%B2%CE%AF%CE%BF%CF%82#Ancient_Greek" TargetMode="External"/><Relationship Id="rId19" Type="http://schemas.openxmlformats.org/officeDocument/2006/relationships/hyperlink" Target="https://en.wikipedia.org/wiki/Microbiology#cite_note-1" TargetMode="External"/><Relationship Id="rId4" Type="http://schemas.openxmlformats.org/officeDocument/2006/relationships/hyperlink" Target="https://en.wikipedia.org/wiki/Protozoa" TargetMode="External"/><Relationship Id="rId9" Type="http://schemas.openxmlformats.org/officeDocument/2006/relationships/hyperlink" Target="https://en.wiktionary.org/wiki/%CE%BC%CE%B9%CE%BA%CF%81%CE%BF%CF%82#Ancient_Greek" TargetMode="External"/><Relationship Id="rId14" Type="http://schemas.openxmlformats.org/officeDocument/2006/relationships/hyperlink" Target="https://en.wikipedia.org/wiki/Branches_of_science" TargetMode="External"/><Relationship Id="rId22" Type="http://schemas.openxmlformats.org/officeDocument/2006/relationships/hyperlink" Target="https://en.wikipedia.org/wiki/Bacteriology" TargetMode="External"/><Relationship Id="rId27" Type="http://schemas.openxmlformats.org/officeDocument/2006/relationships/image" Target="../media/image23.jpg"/></Relationships>
</file>

<file path=ppt/slides/_rels/slide19.xml.rels><?xml version="1.0" encoding="UTF-8" standalone="yes"?>
<Relationships xmlns="http://schemas.openxmlformats.org/package/2006/relationships"><Relationship Id="rId8" Type="http://schemas.openxmlformats.org/officeDocument/2006/relationships/hyperlink" Target="https://sr.wikipedia.org/wiki/%D0%93%D0%B5%D0%BD%D0%B5%D1%82%D0%B8%D0%BA%D0%B0" TargetMode="External"/><Relationship Id="rId13" Type="http://schemas.openxmlformats.org/officeDocument/2006/relationships/hyperlink" Target="https://sr.wikipedia.org/wiki/%D0%A1%D0%B8%D0%BD%D1%82%D0%B5%D0%B7%D0%B0_%D0%BF%D1%80%D0%BE%D1%82%D0%B5%D0%B8%D0%BD%D0%B0" TargetMode="External"/><Relationship Id="rId3" Type="http://schemas.openxmlformats.org/officeDocument/2006/relationships/hyperlink" Target="https://en.wikipedia.org/wiki/DNA_replication" TargetMode="External"/><Relationship Id="rId7" Type="http://schemas.openxmlformats.org/officeDocument/2006/relationships/hyperlink" Target="https://sr.wikipedia.org/wiki/%D0%A5%D0%B5%D0%BC%D0%B8%D1%98%D0%B0" TargetMode="External"/><Relationship Id="rId12" Type="http://schemas.openxmlformats.org/officeDocument/2006/relationships/hyperlink" Target="https://sr.wikipedia.org/wiki/%D0%9F%D1%80%D0%BE%D1%82%D0%B5%D0%B8%D0%BD" TargetMode="External"/><Relationship Id="rId2" Type="http://schemas.openxmlformats.org/officeDocument/2006/relationships/hyperlink" Target="https://en.wikipedia.org/wiki/Molecular_biology" TargetMode="External"/><Relationship Id="rId1" Type="http://schemas.openxmlformats.org/officeDocument/2006/relationships/slideLayout" Target="../slideLayouts/slideLayout2.xml"/><Relationship Id="rId6" Type="http://schemas.openxmlformats.org/officeDocument/2006/relationships/hyperlink" Target="https://sr.wikipedia.org/wiki/%D0%91%D0%B8%D0%BE%D0%BB%D0%BE%D0%B3%D0%B8%D1%98%D0%B0" TargetMode="External"/><Relationship Id="rId11" Type="http://schemas.openxmlformats.org/officeDocument/2006/relationships/hyperlink" Target="https://sr.wikipedia.org/wiki/%D0%A0%D0%B8%D0%B1%D0%BE%D0%BD%D1%83%D0%BA%D0%BB%D0%B5%D0%B8%D0%BD%D1%81%D0%BA%D0%B0_%D0%BA%D0%B8%D1%81%D0%B5%D0%BB%D0%B8%D0%BD%D0%B0" TargetMode="External"/><Relationship Id="rId5" Type="http://schemas.openxmlformats.org/officeDocument/2006/relationships/hyperlink" Target="https://en.wikipedia.org/wiki/Translation_(biology)" TargetMode="External"/><Relationship Id="rId10" Type="http://schemas.openxmlformats.org/officeDocument/2006/relationships/hyperlink" Target="https://sr.wikipedia.org/wiki/%D0%94%D0%B5%D0%B7%D0%BE%D0%BA%D1%81%D0%B8%D1%80%D0%B8%D0%B1%D0%BE%D0%BD%D1%83%D0%BA%D0%BB%D0%B5%D0%B8%D0%BD%D1%81%D0%BA%D0%B0_%D0%BA%D0%B8%D1%81%D0%B5%D0%BB%D0%B8%D0%BD%D0%B0" TargetMode="External"/><Relationship Id="rId4" Type="http://schemas.openxmlformats.org/officeDocument/2006/relationships/hyperlink" Target="https://en.wikipedia.org/wiki/Transcription_(genetics)" TargetMode="External"/><Relationship Id="rId9" Type="http://schemas.openxmlformats.org/officeDocument/2006/relationships/hyperlink" Target="https://sr.wikipedia.org/wiki/%D0%91%D0%B8%D0%BE%D1%85%D0%B5%D0%BC%D0%B8%D1%98%D0%B0" TargetMode="External"/><Relationship Id="rId14"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en.wikipedia.org/wiki/Psychiatry" TargetMode="External"/><Relationship Id="rId3" Type="http://schemas.openxmlformats.org/officeDocument/2006/relationships/hyperlink" Target="https://en.wikipedia.org/wiki/Nervous_system" TargetMode="External"/><Relationship Id="rId7" Type="http://schemas.openxmlformats.org/officeDocument/2006/relationships/hyperlink" Target="https://en.wikipedia.org/wiki/Neurosurgery" TargetMode="External"/><Relationship Id="rId2" Type="http://schemas.openxmlformats.org/officeDocument/2006/relationships/hyperlink" Target="https://en.wikipedia.org/wiki/Neuroscience" TargetMode="External"/><Relationship Id="rId1" Type="http://schemas.openxmlformats.org/officeDocument/2006/relationships/slideLayout" Target="../slideLayouts/slideLayout2.xml"/><Relationship Id="rId6" Type="http://schemas.openxmlformats.org/officeDocument/2006/relationships/hyperlink" Target="https://en.wikipedia.org/wiki/Neurology" TargetMode="External"/><Relationship Id="rId5" Type="http://schemas.openxmlformats.org/officeDocument/2006/relationships/hyperlink" Target="https://en.wikipedia.org/wiki/Spinal_cord" TargetMode="External"/><Relationship Id="rId4" Type="http://schemas.openxmlformats.org/officeDocument/2006/relationships/hyperlink" Target="https://en.wikipedia.org/wiki/Biology" TargetMode="External"/><Relationship Id="rId9" Type="http://schemas.openxmlformats.org/officeDocument/2006/relationships/image" Target="../media/image25.gif"/></Relationships>
</file>

<file path=ppt/slides/_rels/slide21.xml.rels><?xml version="1.0" encoding="UTF-8" standalone="yes"?>
<Relationships xmlns="http://schemas.openxmlformats.org/package/2006/relationships"><Relationship Id="rId8" Type="http://schemas.openxmlformats.org/officeDocument/2006/relationships/hyperlink" Target="https://en.wikipedia.org/wiki/Neoplasia" TargetMode="External"/><Relationship Id="rId13" Type="http://schemas.openxmlformats.org/officeDocument/2006/relationships/hyperlink" Target="https://en.wikipedia.org/wiki/Nutrients" TargetMode="External"/><Relationship Id="rId18" Type="http://schemas.openxmlformats.org/officeDocument/2006/relationships/hyperlink" Target="https://en.wikipedia.org/wiki/Organism" TargetMode="External"/><Relationship Id="rId3" Type="http://schemas.openxmlformats.org/officeDocument/2006/relationships/hyperlink" Target="https://en.wikipedia.org/wiki/Dietetics" TargetMode="External"/><Relationship Id="rId7" Type="http://schemas.openxmlformats.org/officeDocument/2006/relationships/hyperlink" Target="https://en.wikipedia.org/wiki/Malnutrition" TargetMode="External"/><Relationship Id="rId12" Type="http://schemas.openxmlformats.org/officeDocument/2006/relationships/hyperlink" Target="https://en.wikipedia.org/wiki/Human_nutrition" TargetMode="External"/><Relationship Id="rId17" Type="http://schemas.openxmlformats.org/officeDocument/2006/relationships/hyperlink" Target="https://en.wikipedia.org/wiki/Disease" TargetMode="External"/><Relationship Id="rId2" Type="http://schemas.openxmlformats.org/officeDocument/2006/relationships/hyperlink" Target="https://en.wikipedia.org/wiki/Nutrition_science" TargetMode="External"/><Relationship Id="rId16" Type="http://schemas.openxmlformats.org/officeDocument/2006/relationships/hyperlink" Target="https://en.wikipedia.org/wiki/Health" TargetMode="External"/><Relationship Id="rId1" Type="http://schemas.openxmlformats.org/officeDocument/2006/relationships/slideLayout" Target="../slideLayouts/slideLayout2.xml"/><Relationship Id="rId6" Type="http://schemas.openxmlformats.org/officeDocument/2006/relationships/hyperlink" Target="https://en.wikipedia.org/wiki/Mental_illness" TargetMode="External"/><Relationship Id="rId11" Type="http://schemas.openxmlformats.org/officeDocument/2006/relationships/hyperlink" Target="https://en.wikipedia.org/wiki/Nutrition" TargetMode="External"/><Relationship Id="rId5" Type="http://schemas.openxmlformats.org/officeDocument/2006/relationships/hyperlink" Target="https://en.wikipedia.org/wiki/Cardiovascular_disease" TargetMode="External"/><Relationship Id="rId15" Type="http://schemas.openxmlformats.org/officeDocument/2006/relationships/hyperlink" Target="https://en.wikipedia.org/wiki/Reproduction" TargetMode="External"/><Relationship Id="rId10" Type="http://schemas.openxmlformats.org/officeDocument/2006/relationships/hyperlink" Target="https://en.wikipedia.org/wiki/Science" TargetMode="External"/><Relationship Id="rId19" Type="http://schemas.openxmlformats.org/officeDocument/2006/relationships/image" Target="../media/image26.jpg"/><Relationship Id="rId4" Type="http://schemas.openxmlformats.org/officeDocument/2006/relationships/hyperlink" Target="https://en.wikipedia.org/wiki/Diabetes" TargetMode="External"/><Relationship Id="rId9" Type="http://schemas.openxmlformats.org/officeDocument/2006/relationships/hyperlink" Target="https://en.wikipedia.org/wiki/Nutritional_science#cite_note-1" TargetMode="External"/><Relationship Id="rId14" Type="http://schemas.openxmlformats.org/officeDocument/2006/relationships/hyperlink" Target="https://en.wikipedia.org/wiki/Food"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en.wikipedia.org/wiki/Injury" TargetMode="External"/><Relationship Id="rId2" Type="http://schemas.openxmlformats.org/officeDocument/2006/relationships/hyperlink" Target="https://en.wikipedia.org/wiki/Disease" TargetMode="Externa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g"/></Relationships>
</file>

<file path=ppt/slides/_rels/slide23.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54CB27-8239-4545-8E89-1C2718E32895}"/>
              </a:ext>
            </a:extLst>
          </p:cNvPr>
          <p:cNvSpPr>
            <a:spLocks noGrp="1"/>
          </p:cNvSpPr>
          <p:nvPr>
            <p:ph type="title"/>
          </p:nvPr>
        </p:nvSpPr>
        <p:spPr>
          <a:xfrm>
            <a:off x="1234442" y="1213780"/>
            <a:ext cx="9601196" cy="1303867"/>
          </a:xfrm>
        </p:spPr>
        <p:txBody>
          <a:bodyPr>
            <a:normAutofit fontScale="90000"/>
          </a:bodyPr>
          <a:lstStyle/>
          <a:p>
            <a:r>
              <a:rPr lang="it-IT" sz="4400" cap="all" dirty="0">
                <a:solidFill>
                  <a:srgbClr val="000000"/>
                </a:solidFill>
                <a:effectLst/>
                <a:latin typeface="Times New Roman" panose="02020603050405020304" pitchFamily="18" charset="0"/>
                <a:ea typeface="Times New Roman" panose="02020603050405020304" pitchFamily="18" charset="0"/>
              </a:rPr>
              <a:t>Medicine as a scientific discipline</a:t>
            </a:r>
            <a:endParaRPr lang="en-US" dirty="0"/>
          </a:p>
        </p:txBody>
      </p:sp>
    </p:spTree>
    <p:extLst>
      <p:ext uri="{BB962C8B-B14F-4D97-AF65-F5344CB8AC3E}">
        <p14:creationId xmlns:p14="http://schemas.microsoft.com/office/powerpoint/2010/main" val="3753725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6287F0-F7E2-42FB-8298-EF73F722C3EB}"/>
              </a:ext>
            </a:extLst>
          </p:cNvPr>
          <p:cNvSpPr>
            <a:spLocks noGrp="1"/>
          </p:cNvSpPr>
          <p:nvPr>
            <p:ph type="title"/>
          </p:nvPr>
        </p:nvSpPr>
        <p:spPr/>
        <p:txBody>
          <a:bodyPr/>
          <a:lstStyle/>
          <a:p>
            <a:r>
              <a:rPr lang="en-US" dirty="0">
                <a:solidFill>
                  <a:schemeClr val="tx1"/>
                </a:solidFill>
              </a:rPr>
              <a:t>Veterinary medicine</a:t>
            </a:r>
          </a:p>
        </p:txBody>
      </p:sp>
      <p:sp>
        <p:nvSpPr>
          <p:cNvPr id="3" name="Content Placeholder 2">
            <a:extLst>
              <a:ext uri="{FF2B5EF4-FFF2-40B4-BE49-F238E27FC236}">
                <a16:creationId xmlns:a16="http://schemas.microsoft.com/office/drawing/2014/main" xmlns="" id="{38EA212C-28FD-4A90-93D1-572B684AC0AF}"/>
              </a:ext>
            </a:extLst>
          </p:cNvPr>
          <p:cNvSpPr>
            <a:spLocks noGrp="1"/>
          </p:cNvSpPr>
          <p:nvPr>
            <p:ph idx="1"/>
          </p:nvPr>
        </p:nvSpPr>
        <p:spPr/>
        <p:txBody>
          <a:bodyPr>
            <a:normAutofit fontScale="92500" lnSpcReduction="10000"/>
          </a:bodyPr>
          <a:lstStyle/>
          <a:p>
            <a:r>
              <a:rPr lang="en-US" dirty="0"/>
              <a:t>Veterinary medicine is a branch of medicine that deals with the prevention, diagnosis and treatment of diseases, disorders and injuries of animals.</a:t>
            </a:r>
          </a:p>
          <a:p>
            <a:r>
              <a:rPr lang="en-US" dirty="0"/>
              <a:t>Veterinary medicine helps human health by monitoring and controlling zoonoses (diseases transmitted from animals to humans), food safety, and indirectly by conducting basic medical research. They also help in controlling the food of animal origin, and keeping the mental health of pets.</a:t>
            </a:r>
          </a:p>
          <a:p>
            <a:r>
              <a:rPr lang="en-US" dirty="0"/>
              <a:t>Veterinarians often collaborate with epidemiologists, but also other health scientists and naturalists depending on the work. Ethically, veterinarians are usually obligated to care for the welfare of animals.</a:t>
            </a:r>
          </a:p>
          <a:p>
            <a:endParaRPr lang="en-US" dirty="0"/>
          </a:p>
        </p:txBody>
      </p:sp>
      <p:pic>
        <p:nvPicPr>
          <p:cNvPr id="5" name="Picture 4">
            <a:extLst>
              <a:ext uri="{FF2B5EF4-FFF2-40B4-BE49-F238E27FC236}">
                <a16:creationId xmlns:a16="http://schemas.microsoft.com/office/drawing/2014/main" xmlns="" id="{53A9573F-C8F1-453F-9B40-16CE62504C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38733" y="67733"/>
            <a:ext cx="2624667" cy="2590800"/>
          </a:xfrm>
          <a:prstGeom prst="rect">
            <a:avLst/>
          </a:prstGeom>
        </p:spPr>
      </p:pic>
      <p:pic>
        <p:nvPicPr>
          <p:cNvPr id="7" name="Picture 6">
            <a:extLst>
              <a:ext uri="{FF2B5EF4-FFF2-40B4-BE49-F238E27FC236}">
                <a16:creationId xmlns:a16="http://schemas.microsoft.com/office/drawing/2014/main" xmlns="" id="{760BF8ED-D4DB-4FC2-B1E4-019FE2853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509" y="135465"/>
            <a:ext cx="2381250" cy="2150534"/>
          </a:xfrm>
          <a:prstGeom prst="rect">
            <a:avLst/>
          </a:prstGeom>
        </p:spPr>
      </p:pic>
      <p:sp>
        <p:nvSpPr>
          <p:cNvPr id="8" name="Rectangle 1">
            <a:extLst>
              <a:ext uri="{FF2B5EF4-FFF2-40B4-BE49-F238E27FC236}">
                <a16:creationId xmlns:a16="http://schemas.microsoft.com/office/drawing/2014/main" xmlns="" id="{FCA67747-1FA1-4C57-88AF-DF882847AF63}"/>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Unicode MS"/>
              </a:rPr>
              <a:t>Veterinary medicine</a:t>
            </a:r>
            <a:r>
              <a:rPr kumimoji="0" lang="en-US" altLang="en-US" sz="800" b="0" i="0" u="none" strike="noStrike" cap="none" normalizeH="0" baseline="0">
                <a:ln>
                  <a:noFill/>
                </a:ln>
                <a:solidFill>
                  <a:schemeClr val="tx1"/>
                </a:solidFill>
                <a:effectLst/>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746576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F2F68F8-FFC0-4833-A765-AC9421BAC99B}"/>
              </a:ext>
            </a:extLst>
          </p:cNvPr>
          <p:cNvSpPr>
            <a:spLocks noGrp="1"/>
          </p:cNvSpPr>
          <p:nvPr>
            <p:ph type="title"/>
          </p:nvPr>
        </p:nvSpPr>
        <p:spPr/>
        <p:txBody>
          <a:bodyPr/>
          <a:lstStyle/>
          <a:p>
            <a:r>
              <a:rPr lang="en-US" dirty="0">
                <a:solidFill>
                  <a:schemeClr val="tx1"/>
                </a:solidFill>
              </a:rPr>
              <a:t>Embryology </a:t>
            </a:r>
          </a:p>
        </p:txBody>
      </p:sp>
      <p:sp>
        <p:nvSpPr>
          <p:cNvPr id="3" name="Content Placeholder 2">
            <a:extLst>
              <a:ext uri="{FF2B5EF4-FFF2-40B4-BE49-F238E27FC236}">
                <a16:creationId xmlns:a16="http://schemas.microsoft.com/office/drawing/2014/main" xmlns="" id="{6DD0208D-ED72-47D4-BE9B-5F766CDA26CA}"/>
              </a:ext>
            </a:extLst>
          </p:cNvPr>
          <p:cNvSpPr>
            <a:spLocks noGrp="1"/>
          </p:cNvSpPr>
          <p:nvPr>
            <p:ph idx="1"/>
          </p:nvPr>
        </p:nvSpPr>
        <p:spPr/>
        <p:txBody>
          <a:bodyPr>
            <a:normAutofit/>
          </a:bodyPr>
          <a:lstStyle/>
          <a:p>
            <a:r>
              <a:rPr lang="en-US" i="1" dirty="0"/>
              <a:t>Embryology</a:t>
            </a:r>
            <a:r>
              <a:rPr lang="en-US" dirty="0"/>
              <a:t> is the study of the early development of organisms.</a:t>
            </a:r>
          </a:p>
          <a:p>
            <a:r>
              <a:rPr lang="en-US" dirty="0"/>
              <a:t>Embryology (from Greek </a:t>
            </a:r>
            <a:r>
              <a:rPr lang="en-US" dirty="0" err="1"/>
              <a:t>ἔμ</a:t>
            </a:r>
            <a:r>
              <a:rPr lang="en-US" dirty="0"/>
              <a:t>βρυον, embryo, "the unborn, embryo"; and -λογία, -logia) is the branch of animal biology that studies the prenatal development of gametes (sex cells), fertilization, and development of embryos and fetuses. </a:t>
            </a:r>
          </a:p>
          <a:p>
            <a:r>
              <a:rPr lang="en-US" dirty="0"/>
              <a:t>Additionally, embryology encompasses the study of congenital disorders that occur before birth, known as teratology.</a:t>
            </a:r>
          </a:p>
        </p:txBody>
      </p:sp>
      <p:pic>
        <p:nvPicPr>
          <p:cNvPr id="5" name="Picture 4">
            <a:extLst>
              <a:ext uri="{FF2B5EF4-FFF2-40B4-BE49-F238E27FC236}">
                <a16:creationId xmlns:a16="http://schemas.microsoft.com/office/drawing/2014/main" xmlns="" id="{9E73EE83-ACCC-42EA-A74B-4C7A7F0989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13609" y="878200"/>
            <a:ext cx="2381582" cy="1028844"/>
          </a:xfrm>
          <a:prstGeom prst="rect">
            <a:avLst/>
          </a:prstGeom>
        </p:spPr>
      </p:pic>
    </p:spTree>
    <p:extLst>
      <p:ext uri="{BB962C8B-B14F-4D97-AF65-F5344CB8AC3E}">
        <p14:creationId xmlns:p14="http://schemas.microsoft.com/office/powerpoint/2010/main" val="625989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68EF61E-3101-4E6B-904E-3428E68894E8}"/>
              </a:ext>
            </a:extLst>
          </p:cNvPr>
          <p:cNvSpPr>
            <a:spLocks noGrp="1"/>
          </p:cNvSpPr>
          <p:nvPr>
            <p:ph type="title"/>
          </p:nvPr>
        </p:nvSpPr>
        <p:spPr/>
        <p:txBody>
          <a:bodyPr/>
          <a:lstStyle/>
          <a:p>
            <a:r>
              <a:rPr lang="en-US" dirty="0">
                <a:solidFill>
                  <a:schemeClr val="tx1"/>
                </a:solidFill>
              </a:rPr>
              <a:t>Endocrinology </a:t>
            </a:r>
            <a:endParaRPr lang="en-US" dirty="0">
              <a:solidFill>
                <a:schemeClr val="tx1"/>
              </a:solidFill>
            </a:endParaRPr>
          </a:p>
        </p:txBody>
      </p:sp>
      <p:sp>
        <p:nvSpPr>
          <p:cNvPr id="3" name="Content Placeholder 2">
            <a:extLst>
              <a:ext uri="{FF2B5EF4-FFF2-40B4-BE49-F238E27FC236}">
                <a16:creationId xmlns:a16="http://schemas.microsoft.com/office/drawing/2014/main" xmlns="" id="{8717C7C2-1060-4E10-85CB-4D5CE5A484EE}"/>
              </a:ext>
            </a:extLst>
          </p:cNvPr>
          <p:cNvSpPr>
            <a:spLocks noGrp="1"/>
          </p:cNvSpPr>
          <p:nvPr>
            <p:ph idx="1"/>
          </p:nvPr>
        </p:nvSpPr>
        <p:spPr/>
        <p:txBody>
          <a:bodyPr>
            <a:normAutofit fontScale="92500" lnSpcReduction="20000"/>
          </a:bodyPr>
          <a:lstStyle/>
          <a:p>
            <a:r>
              <a:rPr lang="en-US" dirty="0"/>
              <a:t>Endocrinology is the study of hormones and their effect throughout the body of animals.</a:t>
            </a:r>
          </a:p>
          <a:p>
            <a:r>
              <a:rPr lang="en-US" dirty="0"/>
              <a:t>Endocrinology (from endocrine + -ology) is a branch of biology and medicine dealing with the endocrine system, its diseases, and its specific secretions known as hormones. </a:t>
            </a:r>
          </a:p>
          <a:p>
            <a:r>
              <a:rPr lang="en-US" dirty="0"/>
              <a:t>It is also concerned with the integration of developmental events proliferation, growth, and differentiation, and the psychological or behavioral activities of metabolism, growth and development, tissue function, sleep, digestion, respiration, excretion, mood, stress, lactation, movement, reproduction, and sensory perception caused by hormones. </a:t>
            </a:r>
          </a:p>
        </p:txBody>
      </p:sp>
      <p:pic>
        <p:nvPicPr>
          <p:cNvPr id="5" name="Picture 4">
            <a:extLst>
              <a:ext uri="{FF2B5EF4-FFF2-40B4-BE49-F238E27FC236}">
                <a16:creationId xmlns:a16="http://schemas.microsoft.com/office/drawing/2014/main" xmlns="" id="{0037BDF8-3F98-4537-88BF-A1CE09018C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6974" y="165364"/>
            <a:ext cx="2793651" cy="2120635"/>
          </a:xfrm>
          <a:prstGeom prst="rect">
            <a:avLst/>
          </a:prstGeom>
        </p:spPr>
      </p:pic>
    </p:spTree>
    <p:extLst>
      <p:ext uri="{BB962C8B-B14F-4D97-AF65-F5344CB8AC3E}">
        <p14:creationId xmlns:p14="http://schemas.microsoft.com/office/powerpoint/2010/main" val="23445175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7B9EF7-7BF4-4E21-8D5A-70FA6F897F0E}"/>
              </a:ext>
            </a:extLst>
          </p:cNvPr>
          <p:cNvSpPr>
            <a:spLocks noGrp="1"/>
          </p:cNvSpPr>
          <p:nvPr>
            <p:ph type="title"/>
          </p:nvPr>
        </p:nvSpPr>
        <p:spPr/>
        <p:txBody>
          <a:bodyPr/>
          <a:lstStyle/>
          <a:p>
            <a:r>
              <a:rPr lang="en-US" dirty="0"/>
              <a:t>Epidemiology</a:t>
            </a:r>
            <a:endParaRPr lang="en-US" dirty="0">
              <a:solidFill>
                <a:schemeClr val="tx1"/>
              </a:solidFill>
            </a:endParaRPr>
          </a:p>
        </p:txBody>
      </p:sp>
      <p:sp>
        <p:nvSpPr>
          <p:cNvPr id="3" name="Content Placeholder 2">
            <a:extLst>
              <a:ext uri="{FF2B5EF4-FFF2-40B4-BE49-F238E27FC236}">
                <a16:creationId xmlns:a16="http://schemas.microsoft.com/office/drawing/2014/main" xmlns="" id="{B39A0C55-571E-4E66-8CDA-CEED942FC23A}"/>
              </a:ext>
            </a:extLst>
          </p:cNvPr>
          <p:cNvSpPr>
            <a:spLocks noGrp="1"/>
          </p:cNvSpPr>
          <p:nvPr>
            <p:ph idx="1"/>
          </p:nvPr>
        </p:nvSpPr>
        <p:spPr>
          <a:xfrm>
            <a:off x="1295401" y="2556931"/>
            <a:ext cx="9973732" cy="3674535"/>
          </a:xfrm>
        </p:spPr>
        <p:txBody>
          <a:bodyPr>
            <a:normAutofit fontScale="92500" lnSpcReduction="20000"/>
          </a:bodyPr>
          <a:lstStyle/>
          <a:p>
            <a:r>
              <a:rPr lang="en-US" dirty="0"/>
              <a:t>Epidemiology is the study of the demographics of disease processes, and includes, but is not limited to, the study of epidemics.</a:t>
            </a:r>
          </a:p>
          <a:p>
            <a:r>
              <a:rPr lang="en-US" b="1" dirty="0"/>
              <a:t>Epidemiology</a:t>
            </a:r>
            <a:r>
              <a:rPr lang="en-US" dirty="0"/>
              <a:t> is the study and analysis of the distribution (who, when, and where), patterns and </a:t>
            </a:r>
            <a:r>
              <a:rPr lang="en-US" dirty="0">
                <a:hlinkClick r:id="rId2" tooltip="Risk factor"/>
              </a:rPr>
              <a:t>determinants</a:t>
            </a:r>
            <a:r>
              <a:rPr lang="en-US" dirty="0"/>
              <a:t> of health and disease conditions in a defined </a:t>
            </a:r>
            <a:r>
              <a:rPr lang="en-US" dirty="0">
                <a:hlinkClick r:id="rId3" tooltip="Population"/>
              </a:rPr>
              <a:t>population</a:t>
            </a:r>
            <a:r>
              <a:rPr lang="en-US" dirty="0"/>
              <a:t>. </a:t>
            </a:r>
          </a:p>
          <a:p>
            <a:r>
              <a:rPr lang="en-US" dirty="0"/>
              <a:t>It is a cornerstone of </a:t>
            </a:r>
            <a:r>
              <a:rPr lang="en-US" dirty="0">
                <a:hlinkClick r:id="rId4" tooltip="Public health"/>
              </a:rPr>
              <a:t>public health</a:t>
            </a:r>
            <a:r>
              <a:rPr lang="en-US" dirty="0"/>
              <a:t>, and shapes policy decisions and </a:t>
            </a:r>
            <a:r>
              <a:rPr lang="en-US" dirty="0">
                <a:hlinkClick r:id="rId5" tooltip="Evidence-based practice"/>
              </a:rPr>
              <a:t>evidence-based practice</a:t>
            </a:r>
            <a:r>
              <a:rPr lang="en-US" dirty="0"/>
              <a:t> by identifying </a:t>
            </a:r>
            <a:r>
              <a:rPr lang="en-US" dirty="0">
                <a:hlinkClick r:id="rId2" tooltip="Risk factor"/>
              </a:rPr>
              <a:t>risk factors</a:t>
            </a:r>
            <a:r>
              <a:rPr lang="en-US" dirty="0"/>
              <a:t> for disease and targets for </a:t>
            </a:r>
            <a:r>
              <a:rPr lang="en-US" dirty="0">
                <a:hlinkClick r:id="rId6" tooltip="Preventive healthcare"/>
              </a:rPr>
              <a:t>preventive healthcare</a:t>
            </a:r>
            <a:r>
              <a:rPr lang="en-US" dirty="0"/>
              <a:t>. Epidemiologists help with study design, collection, and </a:t>
            </a:r>
            <a:r>
              <a:rPr lang="en-US" dirty="0">
                <a:hlinkClick r:id="rId7" tooltip="Statistical analysis"/>
              </a:rPr>
              <a:t>statistical analysis</a:t>
            </a:r>
            <a:r>
              <a:rPr lang="en-US" dirty="0"/>
              <a:t> of data, amend interpretation and dissemination of results (including </a:t>
            </a:r>
            <a:r>
              <a:rPr lang="en-US" dirty="0">
                <a:hlinkClick r:id="rId8" tooltip="Peer review"/>
              </a:rPr>
              <a:t>peer review</a:t>
            </a:r>
            <a:r>
              <a:rPr lang="en-US" dirty="0"/>
              <a:t> and occasional </a:t>
            </a:r>
            <a:r>
              <a:rPr lang="en-US" dirty="0">
                <a:hlinkClick r:id="rId9" tooltip="Systematic review"/>
              </a:rPr>
              <a:t>systematic review</a:t>
            </a:r>
            <a:r>
              <a:rPr lang="en-US" dirty="0"/>
              <a:t>). Epidemiology has helped develop </a:t>
            </a:r>
            <a:r>
              <a:rPr lang="en-US" dirty="0">
                <a:hlinkClick r:id="rId10" tooltip="Methodology"/>
              </a:rPr>
              <a:t>methodology</a:t>
            </a:r>
            <a:r>
              <a:rPr lang="en-US" dirty="0"/>
              <a:t> used in </a:t>
            </a:r>
            <a:r>
              <a:rPr lang="en-US" dirty="0">
                <a:hlinkClick r:id="rId11" tooltip="Clinical research"/>
              </a:rPr>
              <a:t>clinical research</a:t>
            </a:r>
            <a:r>
              <a:rPr lang="en-US" dirty="0"/>
              <a:t>, </a:t>
            </a:r>
            <a:r>
              <a:rPr lang="en-US" dirty="0">
                <a:hlinkClick r:id="rId4" tooltip="Public health"/>
              </a:rPr>
              <a:t>public health</a:t>
            </a:r>
            <a:r>
              <a:rPr lang="en-US" dirty="0"/>
              <a:t> studies, and, to a lesser extent, </a:t>
            </a:r>
            <a:r>
              <a:rPr lang="en-US" dirty="0">
                <a:hlinkClick r:id="rId12" tooltip="Basic research"/>
              </a:rPr>
              <a:t>basic research</a:t>
            </a:r>
            <a:r>
              <a:rPr lang="en-US" dirty="0"/>
              <a:t> in the biological sciences. </a:t>
            </a:r>
          </a:p>
          <a:p>
            <a:endParaRPr lang="en-US" dirty="0"/>
          </a:p>
        </p:txBody>
      </p:sp>
    </p:spTree>
    <p:extLst>
      <p:ext uri="{BB962C8B-B14F-4D97-AF65-F5344CB8AC3E}">
        <p14:creationId xmlns:p14="http://schemas.microsoft.com/office/powerpoint/2010/main" val="2919836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594EA2-94D4-4011-BC4B-FCAF0F4243BB}"/>
              </a:ext>
            </a:extLst>
          </p:cNvPr>
          <p:cNvSpPr>
            <a:spLocks noGrp="1"/>
          </p:cNvSpPr>
          <p:nvPr>
            <p:ph type="title"/>
          </p:nvPr>
        </p:nvSpPr>
        <p:spPr/>
        <p:txBody>
          <a:bodyPr/>
          <a:lstStyle/>
          <a:p>
            <a:r>
              <a:rPr lang="en-US" dirty="0"/>
              <a:t>Genetics</a:t>
            </a:r>
            <a:endParaRPr lang="en-US" dirty="0">
              <a:solidFill>
                <a:schemeClr val="tx1"/>
              </a:solidFill>
            </a:endParaRPr>
          </a:p>
        </p:txBody>
      </p:sp>
      <p:sp>
        <p:nvSpPr>
          <p:cNvPr id="3" name="Content Placeholder 2">
            <a:extLst>
              <a:ext uri="{FF2B5EF4-FFF2-40B4-BE49-F238E27FC236}">
                <a16:creationId xmlns:a16="http://schemas.microsoft.com/office/drawing/2014/main" xmlns="" id="{99C8DD36-7970-4CDB-83CB-3D33517FBC6E}"/>
              </a:ext>
            </a:extLst>
          </p:cNvPr>
          <p:cNvSpPr>
            <a:spLocks noGrp="1"/>
          </p:cNvSpPr>
          <p:nvPr>
            <p:ph idx="1"/>
          </p:nvPr>
        </p:nvSpPr>
        <p:spPr>
          <a:xfrm>
            <a:off x="1295402" y="2556932"/>
            <a:ext cx="9601196" cy="3318936"/>
          </a:xfrm>
        </p:spPr>
        <p:txBody>
          <a:bodyPr>
            <a:normAutofit lnSpcReduction="10000"/>
          </a:bodyPr>
          <a:lstStyle/>
          <a:p>
            <a:r>
              <a:rPr lang="en-US" i="1" dirty="0">
                <a:hlinkClick r:id="rId2" tooltip="Genetics"/>
              </a:rPr>
              <a:t>Genetics</a:t>
            </a:r>
            <a:r>
              <a:rPr lang="en-US" dirty="0"/>
              <a:t> is the study of genes, and their role in </a:t>
            </a:r>
            <a:r>
              <a:rPr lang="en-US" dirty="0">
                <a:hlinkClick r:id="rId3" tooltip="Biological inheritance"/>
              </a:rPr>
              <a:t>biological inheritance</a:t>
            </a:r>
            <a:r>
              <a:rPr lang="en-US" dirty="0"/>
              <a:t>.</a:t>
            </a:r>
          </a:p>
          <a:p>
            <a:r>
              <a:rPr lang="en-US" dirty="0"/>
              <a:t>Genetics (Greek: </a:t>
            </a:r>
            <a:r>
              <a:rPr lang="en-US" dirty="0" err="1"/>
              <a:t>γεννω</a:t>
            </a:r>
            <a:r>
              <a:rPr lang="en-US" dirty="0"/>
              <a:t> — </a:t>
            </a:r>
            <a:r>
              <a:rPr lang="en-US" dirty="0" err="1"/>
              <a:t>geno</a:t>
            </a:r>
            <a:r>
              <a:rPr lang="en-US" dirty="0"/>
              <a:t>, means to give birth, to give birth) as a discipline of biology is a science that studies the inheritance and variation of biological traits in living organisms.</a:t>
            </a:r>
          </a:p>
          <a:p>
            <a:r>
              <a:rPr lang="en-US" dirty="0"/>
              <a:t>The first use of the term is considered to be in a letter sent by the English scientist William Bateson to Adam Sedgwick on April 18, 1905, in which he described a science that aims to organize the study process and the study process.</a:t>
            </a:r>
          </a:p>
          <a:p>
            <a:endParaRPr lang="en-US" b="1" dirty="0"/>
          </a:p>
        </p:txBody>
      </p:sp>
      <p:pic>
        <p:nvPicPr>
          <p:cNvPr id="5" name="Picture 4">
            <a:extLst>
              <a:ext uri="{FF2B5EF4-FFF2-40B4-BE49-F238E27FC236}">
                <a16:creationId xmlns:a16="http://schemas.microsoft.com/office/drawing/2014/main" xmlns="" id="{4DE25E01-71EC-490E-90FA-A2C84C8B89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1930" y="667511"/>
            <a:ext cx="1600200" cy="1618488"/>
          </a:xfrm>
          <a:prstGeom prst="rect">
            <a:avLst/>
          </a:prstGeom>
        </p:spPr>
      </p:pic>
    </p:spTree>
    <p:extLst>
      <p:ext uri="{BB962C8B-B14F-4D97-AF65-F5344CB8AC3E}">
        <p14:creationId xmlns:p14="http://schemas.microsoft.com/office/powerpoint/2010/main" val="1150967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5FB9EB-9A44-4F45-B768-0105D16F096A}"/>
              </a:ext>
            </a:extLst>
          </p:cNvPr>
          <p:cNvSpPr>
            <a:spLocks noGrp="1"/>
          </p:cNvSpPr>
          <p:nvPr>
            <p:ph type="title"/>
          </p:nvPr>
        </p:nvSpPr>
        <p:spPr/>
        <p:txBody>
          <a:bodyPr/>
          <a:lstStyle/>
          <a:p>
            <a:r>
              <a:rPr lang="en-US" dirty="0"/>
              <a:t>Immunology</a:t>
            </a:r>
            <a:endParaRPr lang="en-US" dirty="0">
              <a:solidFill>
                <a:schemeClr val="tx1"/>
              </a:solidFill>
            </a:endParaRPr>
          </a:p>
        </p:txBody>
      </p:sp>
      <p:sp>
        <p:nvSpPr>
          <p:cNvPr id="3" name="Content Placeholder 2">
            <a:extLst>
              <a:ext uri="{FF2B5EF4-FFF2-40B4-BE49-F238E27FC236}">
                <a16:creationId xmlns:a16="http://schemas.microsoft.com/office/drawing/2014/main" xmlns="" id="{807F1B8A-4DF2-4E7C-BC09-30D138A15561}"/>
              </a:ext>
            </a:extLst>
          </p:cNvPr>
          <p:cNvSpPr>
            <a:spLocks noGrp="1"/>
          </p:cNvSpPr>
          <p:nvPr>
            <p:ph idx="1"/>
          </p:nvPr>
        </p:nvSpPr>
        <p:spPr/>
        <p:txBody>
          <a:bodyPr>
            <a:normAutofit/>
          </a:bodyPr>
          <a:lstStyle/>
          <a:p>
            <a:r>
              <a:rPr lang="en-US" dirty="0"/>
              <a:t>Immunology is the study of the immune system, which includes the innate and adaptive immune system in humans, for example.</a:t>
            </a:r>
          </a:p>
          <a:p>
            <a:r>
              <a:rPr lang="en-US" b="1" dirty="0"/>
              <a:t>Immunology</a:t>
            </a:r>
            <a:r>
              <a:rPr lang="en-US" dirty="0"/>
              <a:t> is a branch of </a:t>
            </a:r>
            <a:r>
              <a:rPr lang="en-US" dirty="0">
                <a:hlinkClick r:id="rId2" tooltip="Biology"/>
              </a:rPr>
              <a:t>biology</a:t>
            </a:r>
            <a:r>
              <a:rPr lang="en-US" dirty="0"/>
              <a:t> and </a:t>
            </a:r>
            <a:r>
              <a:rPr lang="en-US" dirty="0">
                <a:hlinkClick r:id="rId3" tooltip="Medicine"/>
              </a:rPr>
              <a:t>medicine</a:t>
            </a:r>
            <a:r>
              <a:rPr lang="en-US" baseline="30000" dirty="0">
                <a:hlinkClick r:id="rId4"/>
              </a:rPr>
              <a:t>[1]</a:t>
            </a:r>
            <a:r>
              <a:rPr lang="en-US" dirty="0"/>
              <a:t> that covers the study of </a:t>
            </a:r>
            <a:r>
              <a:rPr lang="en-US" dirty="0">
                <a:hlinkClick r:id="rId5" tooltip="Immune system"/>
              </a:rPr>
              <a:t>immune systems</a:t>
            </a:r>
            <a:r>
              <a:rPr lang="en-US" baseline="30000" dirty="0">
                <a:hlinkClick r:id="rId6"/>
              </a:rPr>
              <a:t>[2]</a:t>
            </a:r>
            <a:r>
              <a:rPr lang="en-US" dirty="0"/>
              <a:t> in all </a:t>
            </a:r>
            <a:r>
              <a:rPr lang="en-US" dirty="0">
                <a:hlinkClick r:id="rId7" tooltip="Organism"/>
              </a:rPr>
              <a:t>organisms</a:t>
            </a:r>
            <a:r>
              <a:rPr lang="en-US" dirty="0"/>
              <a:t>. </a:t>
            </a:r>
          </a:p>
        </p:txBody>
      </p:sp>
      <p:pic>
        <p:nvPicPr>
          <p:cNvPr id="7" name="Picture 6">
            <a:extLst>
              <a:ext uri="{FF2B5EF4-FFF2-40B4-BE49-F238E27FC236}">
                <a16:creationId xmlns:a16="http://schemas.microsoft.com/office/drawing/2014/main" xmlns="" id="{39D40EBB-8CEA-46A3-8D86-388BAF32358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63796" y="711199"/>
            <a:ext cx="2659803" cy="1464733"/>
          </a:xfrm>
          <a:prstGeom prst="rect">
            <a:avLst/>
          </a:prstGeom>
        </p:spPr>
      </p:pic>
    </p:spTree>
    <p:extLst>
      <p:ext uri="{BB962C8B-B14F-4D97-AF65-F5344CB8AC3E}">
        <p14:creationId xmlns:p14="http://schemas.microsoft.com/office/powerpoint/2010/main" val="1279255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69CBADE-EABF-48EC-A24D-CF5AA6E8DE59}"/>
              </a:ext>
            </a:extLst>
          </p:cNvPr>
          <p:cNvSpPr>
            <a:spLocks noGrp="1"/>
          </p:cNvSpPr>
          <p:nvPr>
            <p:ph type="title"/>
          </p:nvPr>
        </p:nvSpPr>
        <p:spPr/>
        <p:txBody>
          <a:bodyPr/>
          <a:lstStyle/>
          <a:p>
            <a:r>
              <a:rPr lang="en-US" dirty="0">
                <a:solidFill>
                  <a:schemeClr val="tx1"/>
                </a:solidFill>
              </a:rPr>
              <a:t>Medical physics </a:t>
            </a:r>
          </a:p>
        </p:txBody>
      </p:sp>
      <p:sp>
        <p:nvSpPr>
          <p:cNvPr id="3" name="Content Placeholder 2">
            <a:extLst>
              <a:ext uri="{FF2B5EF4-FFF2-40B4-BE49-F238E27FC236}">
                <a16:creationId xmlns:a16="http://schemas.microsoft.com/office/drawing/2014/main" xmlns="" id="{1BC6D8A4-0F77-4609-AB44-F394291F999E}"/>
              </a:ext>
            </a:extLst>
          </p:cNvPr>
          <p:cNvSpPr>
            <a:spLocks noGrp="1"/>
          </p:cNvSpPr>
          <p:nvPr>
            <p:ph idx="1"/>
          </p:nvPr>
        </p:nvSpPr>
        <p:spPr/>
        <p:txBody>
          <a:bodyPr>
            <a:normAutofit lnSpcReduction="10000"/>
          </a:bodyPr>
          <a:lstStyle/>
          <a:p>
            <a:r>
              <a:rPr lang="en-US" i="1" dirty="0">
                <a:hlinkClick r:id="rId2" tooltip="Medical physics"/>
              </a:rPr>
              <a:t>Medical physics</a:t>
            </a:r>
            <a:r>
              <a:rPr lang="en-US" dirty="0"/>
              <a:t> is the study of the applications of physics principles in medicine.</a:t>
            </a:r>
          </a:p>
          <a:p>
            <a:r>
              <a:rPr lang="en-US" b="1" dirty="0"/>
              <a:t>Medical physics</a:t>
            </a:r>
            <a:r>
              <a:rPr lang="en-US" baseline="30000" dirty="0">
                <a:hlinkClick r:id="rId3"/>
              </a:rPr>
              <a:t>[1]</a:t>
            </a:r>
            <a:r>
              <a:rPr lang="en-US" dirty="0"/>
              <a:t> deals with the application of the concepts and methods of physics to the prevention, diagnosis and treatment of human diseases with a specific goal of improving human health and well-being. </a:t>
            </a:r>
          </a:p>
          <a:p>
            <a:r>
              <a:rPr lang="en-US" dirty="0"/>
              <a:t>Since 2008, medical physics has been included as a health profession according to </a:t>
            </a:r>
            <a:r>
              <a:rPr lang="en-US" dirty="0">
                <a:hlinkClick r:id="rId4" tooltip="International Standard Classification of Occupations"/>
              </a:rPr>
              <a:t>International Standard Classification of Occupation</a:t>
            </a:r>
            <a:r>
              <a:rPr lang="en-US" dirty="0"/>
              <a:t> of the </a:t>
            </a:r>
            <a:r>
              <a:rPr lang="en-US" dirty="0">
                <a:hlinkClick r:id="rId5" tooltip="International Labour Organization"/>
              </a:rPr>
              <a:t>International </a:t>
            </a:r>
            <a:r>
              <a:rPr lang="en-US" dirty="0" err="1">
                <a:hlinkClick r:id="rId5" tooltip="International Labour Organization"/>
              </a:rPr>
              <a:t>Labour</a:t>
            </a:r>
            <a:r>
              <a:rPr lang="en-US" dirty="0">
                <a:hlinkClick r:id="rId5" tooltip="International Labour Organization"/>
              </a:rPr>
              <a:t> Organization</a:t>
            </a:r>
            <a:r>
              <a:rPr lang="en-US" dirty="0"/>
              <a:t>.</a:t>
            </a:r>
          </a:p>
          <a:p>
            <a:endParaRPr lang="en-US" dirty="0"/>
          </a:p>
        </p:txBody>
      </p:sp>
    </p:spTree>
    <p:extLst>
      <p:ext uri="{BB962C8B-B14F-4D97-AF65-F5344CB8AC3E}">
        <p14:creationId xmlns:p14="http://schemas.microsoft.com/office/powerpoint/2010/main" val="3840047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707128C-EC2A-4C5E-B7ED-CB121D7051DE}"/>
              </a:ext>
            </a:extLst>
          </p:cNvPr>
          <p:cNvSpPr>
            <a:spLocks noGrp="1"/>
          </p:cNvSpPr>
          <p:nvPr>
            <p:ph type="title"/>
          </p:nvPr>
        </p:nvSpPr>
        <p:spPr/>
        <p:txBody>
          <a:bodyPr/>
          <a:lstStyle/>
          <a:p>
            <a:r>
              <a:rPr lang="ru-RU" dirty="0">
                <a:solidFill>
                  <a:schemeClr val="tx1"/>
                </a:solidFill>
                <a:hlinkClick r:id="rId2" tooltip="Medicinska hemija">
                  <a:extLst>
                    <a:ext uri="{A12FA001-AC4F-418D-AE19-62706E023703}">
                      <ahyp:hlinkClr xmlns:ahyp="http://schemas.microsoft.com/office/drawing/2018/hyperlinkcolor" xmlns="" val="tx"/>
                    </a:ext>
                  </a:extLst>
                </a:hlinkClick>
              </a:rPr>
              <a:t>Медицинска хемија</a:t>
            </a:r>
            <a:endParaRPr lang="en-US" dirty="0">
              <a:solidFill>
                <a:schemeClr val="tx1"/>
              </a:solidFill>
            </a:endParaRPr>
          </a:p>
        </p:txBody>
      </p:sp>
      <p:sp>
        <p:nvSpPr>
          <p:cNvPr id="3" name="Content Placeholder 2">
            <a:extLst>
              <a:ext uri="{FF2B5EF4-FFF2-40B4-BE49-F238E27FC236}">
                <a16:creationId xmlns:a16="http://schemas.microsoft.com/office/drawing/2014/main" xmlns="" id="{BA4CAC9B-DE7A-4302-8107-78C644E7D095}"/>
              </a:ext>
            </a:extLst>
          </p:cNvPr>
          <p:cNvSpPr>
            <a:spLocks noGrp="1"/>
          </p:cNvSpPr>
          <p:nvPr>
            <p:ph idx="1"/>
          </p:nvPr>
        </p:nvSpPr>
        <p:spPr/>
        <p:txBody>
          <a:bodyPr/>
          <a:lstStyle/>
          <a:p>
            <a:r>
              <a:rPr lang="ru-RU" dirty="0">
                <a:hlinkClick r:id="rId2" tooltip="Medicinska hemija"/>
              </a:rPr>
              <a:t>Медицинска хемија</a:t>
            </a:r>
            <a:r>
              <a:rPr lang="ru-RU" dirty="0"/>
              <a:t> или </a:t>
            </a:r>
            <a:r>
              <a:rPr lang="ru-RU" i="1" dirty="0"/>
              <a:t>фармацеутска хемија</a:t>
            </a:r>
            <a:r>
              <a:rPr lang="ru-RU" dirty="0"/>
              <a:t> је дисциплина која обухвата </a:t>
            </a:r>
            <a:r>
              <a:rPr lang="ru-RU" dirty="0">
                <a:hlinkClick r:id="rId3" tooltip="Dizajn leka"/>
              </a:rPr>
              <a:t>дизајн</a:t>
            </a:r>
            <a:r>
              <a:rPr lang="ru-RU" dirty="0"/>
              <a:t>, </a:t>
            </a:r>
            <a:r>
              <a:rPr lang="ru-RU" dirty="0">
                <a:hlinkClick r:id="rId4" tooltip="Organska sinteza"/>
              </a:rPr>
              <a:t>синтезу</a:t>
            </a:r>
            <a:r>
              <a:rPr lang="ru-RU" dirty="0"/>
              <a:t> и развој </a:t>
            </a:r>
            <a:r>
              <a:rPr lang="ru-RU" dirty="0">
                <a:hlinkClick r:id="rId5" tooltip="Фармација"/>
              </a:rPr>
              <a:t>фармацеутских</a:t>
            </a:r>
            <a:r>
              <a:rPr lang="ru-RU" dirty="0"/>
              <a:t> </a:t>
            </a:r>
            <a:r>
              <a:rPr lang="ru-RU" dirty="0">
                <a:hlinkClick r:id="rId6" tooltip="Лек"/>
              </a:rPr>
              <a:t>лекова</a:t>
            </a:r>
            <a:r>
              <a:rPr lang="ru-RU" dirty="0"/>
              <a:t>.</a:t>
            </a:r>
            <a:endParaRPr lang="en-US" dirty="0"/>
          </a:p>
          <a:p>
            <a:r>
              <a:rPr lang="en-US" b="1" dirty="0" err="1"/>
              <a:t>Medicinska</a:t>
            </a:r>
            <a:r>
              <a:rPr lang="en-US" b="1" dirty="0"/>
              <a:t> </a:t>
            </a:r>
            <a:r>
              <a:rPr lang="en-US" b="1" dirty="0" err="1"/>
              <a:t>hemija</a:t>
            </a:r>
            <a:r>
              <a:rPr lang="en-US" dirty="0"/>
              <a:t> </a:t>
            </a:r>
            <a:r>
              <a:rPr lang="en-US" dirty="0" err="1"/>
              <a:t>ili</a:t>
            </a:r>
            <a:r>
              <a:rPr lang="en-US" dirty="0"/>
              <a:t> </a:t>
            </a:r>
            <a:r>
              <a:rPr lang="en-US" i="1" dirty="0" err="1"/>
              <a:t>farmaceutska</a:t>
            </a:r>
            <a:r>
              <a:rPr lang="en-US" i="1" dirty="0"/>
              <a:t> </a:t>
            </a:r>
            <a:r>
              <a:rPr lang="en-US" i="1" dirty="0" err="1"/>
              <a:t>hemija</a:t>
            </a:r>
            <a:r>
              <a:rPr lang="en-US" dirty="0"/>
              <a:t> je </a:t>
            </a:r>
            <a:r>
              <a:rPr lang="en-US" dirty="0" err="1"/>
              <a:t>disciplina</a:t>
            </a:r>
            <a:r>
              <a:rPr lang="en-US" dirty="0"/>
              <a:t> </a:t>
            </a:r>
            <a:r>
              <a:rPr lang="en-US" dirty="0" err="1"/>
              <a:t>na</a:t>
            </a:r>
            <a:r>
              <a:rPr lang="en-US" dirty="0"/>
              <a:t> </a:t>
            </a:r>
            <a:r>
              <a:rPr lang="en-US" dirty="0" err="1"/>
              <a:t>raskršću</a:t>
            </a:r>
            <a:r>
              <a:rPr lang="en-US" dirty="0"/>
              <a:t> </a:t>
            </a:r>
            <a:r>
              <a:rPr lang="en-US" dirty="0" err="1">
                <a:hlinkClick r:id="rId7" tooltip="Хемија"/>
              </a:rPr>
              <a:t>hemije</a:t>
            </a:r>
            <a:r>
              <a:rPr lang="en-US" dirty="0"/>
              <a:t>, </a:t>
            </a:r>
            <a:r>
              <a:rPr lang="en-US" dirty="0" err="1">
                <a:hlinkClick r:id="rId8" tooltip="Фармакологија"/>
              </a:rPr>
              <a:t>farmakologije</a:t>
            </a:r>
            <a:r>
              <a:rPr lang="en-US" dirty="0"/>
              <a:t>, </a:t>
            </a:r>
            <a:r>
              <a:rPr lang="en-US" dirty="0" err="1"/>
              <a:t>i</a:t>
            </a:r>
            <a:r>
              <a:rPr lang="en-US" dirty="0"/>
              <a:t> </a:t>
            </a:r>
            <a:r>
              <a:rPr lang="en-US" dirty="0" err="1">
                <a:hlinkClick r:id="rId9" tooltip="Биологија"/>
              </a:rPr>
              <a:t>biologije</a:t>
            </a:r>
            <a:r>
              <a:rPr lang="en-US" dirty="0"/>
              <a:t> </a:t>
            </a:r>
            <a:r>
              <a:rPr lang="en-US" dirty="0" err="1"/>
              <a:t>koja</a:t>
            </a:r>
            <a:r>
              <a:rPr lang="en-US" dirty="0"/>
              <a:t> </a:t>
            </a:r>
            <a:r>
              <a:rPr lang="en-US" dirty="0" err="1"/>
              <a:t>obuhvata</a:t>
            </a:r>
            <a:r>
              <a:rPr lang="en-US" dirty="0"/>
              <a:t> </a:t>
            </a:r>
            <a:r>
              <a:rPr lang="en-US" dirty="0" err="1">
                <a:hlinkClick r:id="rId3" tooltip="Dizajn leka"/>
              </a:rPr>
              <a:t>dizajn</a:t>
            </a:r>
            <a:r>
              <a:rPr lang="en-US" dirty="0"/>
              <a:t>, </a:t>
            </a:r>
            <a:r>
              <a:rPr lang="en-US" dirty="0" err="1">
                <a:hlinkClick r:id="rId4" tooltip="Organska sinteza"/>
              </a:rPr>
              <a:t>sintezu</a:t>
            </a:r>
            <a:r>
              <a:rPr lang="en-US" dirty="0"/>
              <a:t> </a:t>
            </a:r>
            <a:r>
              <a:rPr lang="en-US" dirty="0" err="1"/>
              <a:t>i</a:t>
            </a:r>
            <a:r>
              <a:rPr lang="en-US" dirty="0"/>
              <a:t> </a:t>
            </a:r>
            <a:r>
              <a:rPr lang="en-US" dirty="0" err="1"/>
              <a:t>razvoj</a:t>
            </a:r>
            <a:r>
              <a:rPr lang="en-US" dirty="0"/>
              <a:t> </a:t>
            </a:r>
            <a:r>
              <a:rPr lang="en-US" dirty="0" err="1">
                <a:hlinkClick r:id="rId5" tooltip="Фармација"/>
              </a:rPr>
              <a:t>farmaceutiskih</a:t>
            </a:r>
            <a:r>
              <a:rPr lang="en-US" dirty="0"/>
              <a:t> </a:t>
            </a:r>
            <a:r>
              <a:rPr lang="en-US" dirty="0" err="1">
                <a:hlinkClick r:id="rId6" tooltip="Лек"/>
              </a:rPr>
              <a:t>lekova</a:t>
            </a:r>
            <a:r>
              <a:rPr lang="en-US" dirty="0"/>
              <a:t>.</a:t>
            </a:r>
          </a:p>
        </p:txBody>
      </p:sp>
      <p:pic>
        <p:nvPicPr>
          <p:cNvPr id="5" name="Picture 4">
            <a:extLst>
              <a:ext uri="{FF2B5EF4-FFF2-40B4-BE49-F238E27FC236}">
                <a16:creationId xmlns:a16="http://schemas.microsoft.com/office/drawing/2014/main" xmlns="" id="{E78A1A8F-FA2A-496F-9F34-E83140C5E64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918575" y="640290"/>
            <a:ext cx="2381250" cy="1781175"/>
          </a:xfrm>
          <a:prstGeom prst="rect">
            <a:avLst/>
          </a:prstGeom>
        </p:spPr>
      </p:pic>
      <p:pic>
        <p:nvPicPr>
          <p:cNvPr id="7" name="Picture 6">
            <a:extLst>
              <a:ext uri="{FF2B5EF4-FFF2-40B4-BE49-F238E27FC236}">
                <a16:creationId xmlns:a16="http://schemas.microsoft.com/office/drawing/2014/main" xmlns="" id="{588845AB-1529-4373-8FE3-D505DAA2DA6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197600" y="4472517"/>
            <a:ext cx="2794000" cy="2095500"/>
          </a:xfrm>
          <a:prstGeom prst="rect">
            <a:avLst/>
          </a:prstGeom>
        </p:spPr>
      </p:pic>
    </p:spTree>
    <p:extLst>
      <p:ext uri="{BB962C8B-B14F-4D97-AF65-F5344CB8AC3E}">
        <p14:creationId xmlns:p14="http://schemas.microsoft.com/office/powerpoint/2010/main" val="9889078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6AF9A3-9536-4C56-BD2C-BB9A8A2C5413}"/>
              </a:ext>
            </a:extLst>
          </p:cNvPr>
          <p:cNvSpPr>
            <a:spLocks noGrp="1"/>
          </p:cNvSpPr>
          <p:nvPr>
            <p:ph type="title"/>
          </p:nvPr>
        </p:nvSpPr>
        <p:spPr/>
        <p:txBody>
          <a:bodyPr/>
          <a:lstStyle/>
          <a:p>
            <a:r>
              <a:rPr lang="en-US" dirty="0">
                <a:solidFill>
                  <a:schemeClr val="tx1"/>
                </a:solidFill>
              </a:rPr>
              <a:t>Microbiology</a:t>
            </a:r>
          </a:p>
        </p:txBody>
      </p:sp>
      <p:sp>
        <p:nvSpPr>
          <p:cNvPr id="3" name="Content Placeholder 2">
            <a:extLst>
              <a:ext uri="{FF2B5EF4-FFF2-40B4-BE49-F238E27FC236}">
                <a16:creationId xmlns:a16="http://schemas.microsoft.com/office/drawing/2014/main" xmlns="" id="{200FDA4F-3345-49B5-9AEA-21622A047A22}"/>
              </a:ext>
            </a:extLst>
          </p:cNvPr>
          <p:cNvSpPr>
            <a:spLocks noGrp="1"/>
          </p:cNvSpPr>
          <p:nvPr>
            <p:ph idx="1"/>
          </p:nvPr>
        </p:nvSpPr>
        <p:spPr>
          <a:xfrm>
            <a:off x="973667" y="2480733"/>
            <a:ext cx="10490200" cy="3716867"/>
          </a:xfrm>
        </p:spPr>
        <p:txBody>
          <a:bodyPr>
            <a:normAutofit/>
          </a:bodyPr>
          <a:lstStyle/>
          <a:p>
            <a:r>
              <a:rPr lang="en-US" i="1" dirty="0">
                <a:hlinkClick r:id="rId2" tooltip="Microbiology"/>
              </a:rPr>
              <a:t>Microbiology</a:t>
            </a:r>
            <a:r>
              <a:rPr lang="en-US" dirty="0"/>
              <a:t> is the study of </a:t>
            </a:r>
            <a:r>
              <a:rPr lang="en-US" dirty="0">
                <a:hlinkClick r:id="rId3" tooltip="Microorganism"/>
              </a:rPr>
              <a:t>microorganisms</a:t>
            </a:r>
            <a:r>
              <a:rPr lang="en-US" dirty="0"/>
              <a:t>, including </a:t>
            </a:r>
            <a:r>
              <a:rPr lang="en-US" dirty="0">
                <a:hlinkClick r:id="rId4" tooltip="Protozoa"/>
              </a:rPr>
              <a:t>protozoa</a:t>
            </a:r>
            <a:r>
              <a:rPr lang="en-US" dirty="0"/>
              <a:t>, </a:t>
            </a:r>
            <a:r>
              <a:rPr lang="en-US" dirty="0">
                <a:hlinkClick r:id="rId5" tooltip="Bacterium"/>
              </a:rPr>
              <a:t>bacteria</a:t>
            </a:r>
            <a:r>
              <a:rPr lang="en-US" dirty="0"/>
              <a:t>, </a:t>
            </a:r>
            <a:r>
              <a:rPr lang="en-US" dirty="0">
                <a:hlinkClick r:id="rId6" tooltip="Fungus"/>
              </a:rPr>
              <a:t>fungi</a:t>
            </a:r>
            <a:r>
              <a:rPr lang="en-US" dirty="0"/>
              <a:t>, and </a:t>
            </a:r>
            <a:r>
              <a:rPr lang="en-US" dirty="0">
                <a:hlinkClick r:id="rId7" tooltip="Virus"/>
              </a:rPr>
              <a:t>viruses</a:t>
            </a:r>
            <a:r>
              <a:rPr lang="en-US" dirty="0"/>
              <a:t>.</a:t>
            </a:r>
          </a:p>
          <a:p>
            <a:r>
              <a:rPr lang="en-US" b="1" dirty="0"/>
              <a:t>Microbiology</a:t>
            </a:r>
            <a:r>
              <a:rPr lang="en-US" dirty="0"/>
              <a:t> (from </a:t>
            </a:r>
            <a:r>
              <a:rPr lang="en-US" dirty="0">
                <a:hlinkClick r:id="rId8" tooltip="Ancient Greek language"/>
              </a:rPr>
              <a:t>Ancient Greek</a:t>
            </a:r>
            <a:r>
              <a:rPr lang="en-US" dirty="0"/>
              <a:t> </a:t>
            </a:r>
            <a:r>
              <a:rPr lang="el-GR" dirty="0">
                <a:hlinkClick r:id="rId9" tooltip="wikt:μικρος"/>
              </a:rPr>
              <a:t>μῑκρος</a:t>
            </a:r>
            <a:r>
              <a:rPr lang="el-GR" i="1" dirty="0"/>
              <a:t> (</a:t>
            </a:r>
            <a:r>
              <a:rPr lang="en-US" i="1" dirty="0" err="1"/>
              <a:t>mīkros</a:t>
            </a:r>
            <a:r>
              <a:rPr lang="en-US" i="1" dirty="0"/>
              <a:t>)</a:t>
            </a:r>
            <a:r>
              <a:rPr lang="en-US" dirty="0"/>
              <a:t> 'small', </a:t>
            </a:r>
            <a:r>
              <a:rPr lang="el-GR" dirty="0">
                <a:hlinkClick r:id="rId10" tooltip="wikt:βίος"/>
              </a:rPr>
              <a:t>βίος</a:t>
            </a:r>
            <a:r>
              <a:rPr lang="el-GR" i="1" dirty="0"/>
              <a:t> (</a:t>
            </a:r>
            <a:r>
              <a:rPr lang="en-US" i="1" dirty="0" err="1"/>
              <a:t>bíos</a:t>
            </a:r>
            <a:r>
              <a:rPr lang="en-US" i="1" dirty="0"/>
              <a:t>)</a:t>
            </a:r>
            <a:r>
              <a:rPr lang="en-US" dirty="0"/>
              <a:t> '</a:t>
            </a:r>
            <a:r>
              <a:rPr lang="en-US" dirty="0">
                <a:hlinkClick r:id="rId11" tooltip="Life"/>
              </a:rPr>
              <a:t>life</a:t>
            </a:r>
            <a:r>
              <a:rPr lang="en-US" dirty="0"/>
              <a:t>', and </a:t>
            </a:r>
            <a:r>
              <a:rPr lang="en-US" dirty="0">
                <a:hlinkClick r:id="rId12" tooltip="wikt:-λογία"/>
              </a:rPr>
              <a:t>-</a:t>
            </a:r>
            <a:r>
              <a:rPr lang="el-GR" dirty="0">
                <a:hlinkClick r:id="rId12" tooltip="wikt:-λογία"/>
              </a:rPr>
              <a:t>λογία</a:t>
            </a:r>
            <a:r>
              <a:rPr lang="el-GR" i="1" dirty="0"/>
              <a:t> (</a:t>
            </a:r>
            <a:r>
              <a:rPr lang="el-GR" i="1" dirty="0">
                <a:hlinkClick r:id="rId13" tooltip="-logy"/>
              </a:rPr>
              <a:t>-</a:t>
            </a:r>
            <a:r>
              <a:rPr lang="en-US" i="1" dirty="0" err="1">
                <a:hlinkClick r:id="rId13" tooltip="-logy"/>
              </a:rPr>
              <a:t>logía</a:t>
            </a:r>
            <a:r>
              <a:rPr lang="en-US" i="1" dirty="0"/>
              <a:t>)</a:t>
            </a:r>
            <a:r>
              <a:rPr lang="en-US" dirty="0"/>
              <a:t> 'study of') is the </a:t>
            </a:r>
            <a:r>
              <a:rPr lang="en-US" dirty="0">
                <a:hlinkClick r:id="rId14" tooltip="Branches of science"/>
              </a:rPr>
              <a:t>scientific study</a:t>
            </a:r>
            <a:r>
              <a:rPr lang="en-US" dirty="0"/>
              <a:t> of </a:t>
            </a:r>
            <a:r>
              <a:rPr lang="en-US" dirty="0">
                <a:hlinkClick r:id="rId15" tooltip="Microorganisms"/>
              </a:rPr>
              <a:t>microorganisms</a:t>
            </a:r>
            <a:r>
              <a:rPr lang="en-US" dirty="0"/>
              <a:t>, those being of </a:t>
            </a:r>
            <a:r>
              <a:rPr lang="en-US" dirty="0">
                <a:hlinkClick r:id="rId16" tooltip="Unicellular organism"/>
              </a:rPr>
              <a:t>unicellular</a:t>
            </a:r>
            <a:r>
              <a:rPr lang="en-US" dirty="0"/>
              <a:t> (single-celled), </a:t>
            </a:r>
            <a:r>
              <a:rPr lang="en-US" dirty="0">
                <a:hlinkClick r:id="rId17" tooltip="Multicellular organism"/>
              </a:rPr>
              <a:t>multicellular</a:t>
            </a:r>
            <a:r>
              <a:rPr lang="en-US" dirty="0"/>
              <a:t> (consisting of complex cells), or </a:t>
            </a:r>
            <a:r>
              <a:rPr lang="en-US" dirty="0">
                <a:hlinkClick r:id="rId18" tooltip="Non-cellular life"/>
              </a:rPr>
              <a:t>acellular</a:t>
            </a:r>
            <a:r>
              <a:rPr lang="en-US" dirty="0"/>
              <a:t> (lacking cells).</a:t>
            </a:r>
            <a:r>
              <a:rPr lang="en-US" baseline="30000" dirty="0">
                <a:hlinkClick r:id="rId19"/>
              </a:rPr>
              <a:t>[1]</a:t>
            </a:r>
            <a:r>
              <a:rPr lang="en-US" baseline="30000" dirty="0">
                <a:hlinkClick r:id="rId20"/>
              </a:rPr>
              <a:t>[2]</a:t>
            </a:r>
            <a:r>
              <a:rPr lang="en-US" dirty="0"/>
              <a:t> Microbiology encompasses numerous sub-disciplines including </a:t>
            </a:r>
            <a:r>
              <a:rPr lang="en-US" dirty="0">
                <a:hlinkClick r:id="rId21" tooltip="Virology"/>
              </a:rPr>
              <a:t>virology</a:t>
            </a:r>
            <a:r>
              <a:rPr lang="en-US" dirty="0"/>
              <a:t>, </a:t>
            </a:r>
            <a:r>
              <a:rPr lang="en-US" dirty="0">
                <a:hlinkClick r:id="rId22" tooltip="Bacteriology"/>
              </a:rPr>
              <a:t>bacteriology</a:t>
            </a:r>
            <a:r>
              <a:rPr lang="en-US" dirty="0"/>
              <a:t>, </a:t>
            </a:r>
            <a:r>
              <a:rPr lang="en-US" dirty="0">
                <a:hlinkClick r:id="rId23" tooltip="Protistology"/>
              </a:rPr>
              <a:t>protistology</a:t>
            </a:r>
            <a:r>
              <a:rPr lang="en-US" dirty="0"/>
              <a:t>, </a:t>
            </a:r>
            <a:r>
              <a:rPr lang="en-US" dirty="0">
                <a:hlinkClick r:id="rId24" tooltip="Mycology"/>
              </a:rPr>
              <a:t>mycology</a:t>
            </a:r>
            <a:r>
              <a:rPr lang="en-US" dirty="0"/>
              <a:t>, </a:t>
            </a:r>
            <a:r>
              <a:rPr lang="en-US" dirty="0">
                <a:hlinkClick r:id="rId25" tooltip="Immunology"/>
              </a:rPr>
              <a:t>immunology</a:t>
            </a:r>
            <a:r>
              <a:rPr lang="en-US" dirty="0"/>
              <a:t>, and </a:t>
            </a:r>
            <a:r>
              <a:rPr lang="en-US" dirty="0">
                <a:hlinkClick r:id="rId26" tooltip="Parasitology"/>
              </a:rPr>
              <a:t>parasitology</a:t>
            </a:r>
            <a:r>
              <a:rPr lang="en-US" dirty="0"/>
              <a:t>.</a:t>
            </a:r>
          </a:p>
        </p:txBody>
      </p:sp>
      <p:pic>
        <p:nvPicPr>
          <p:cNvPr id="5" name="Picture 4">
            <a:extLst>
              <a:ext uri="{FF2B5EF4-FFF2-40B4-BE49-F238E27FC236}">
                <a16:creationId xmlns:a16="http://schemas.microsoft.com/office/drawing/2014/main" xmlns="" id="{81B753DA-EC2C-4958-9DAA-D553651F7B09}"/>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8718550" y="525991"/>
            <a:ext cx="2476500" cy="1857375"/>
          </a:xfrm>
          <a:prstGeom prst="rect">
            <a:avLst/>
          </a:prstGeom>
        </p:spPr>
      </p:pic>
    </p:spTree>
    <p:extLst>
      <p:ext uri="{BB962C8B-B14F-4D97-AF65-F5344CB8AC3E}">
        <p14:creationId xmlns:p14="http://schemas.microsoft.com/office/powerpoint/2010/main" val="33498075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B1E8B7-59DC-4A34-AE48-3DBA5E2388CE}"/>
              </a:ext>
            </a:extLst>
          </p:cNvPr>
          <p:cNvSpPr>
            <a:spLocks noGrp="1"/>
          </p:cNvSpPr>
          <p:nvPr>
            <p:ph type="title"/>
          </p:nvPr>
        </p:nvSpPr>
        <p:spPr/>
        <p:txBody>
          <a:bodyPr/>
          <a:lstStyle/>
          <a:p>
            <a:r>
              <a:rPr lang="en-US" dirty="0">
                <a:solidFill>
                  <a:schemeClr val="tx1"/>
                </a:solidFill>
              </a:rPr>
              <a:t>Molecular biology </a:t>
            </a:r>
          </a:p>
        </p:txBody>
      </p:sp>
      <p:sp>
        <p:nvSpPr>
          <p:cNvPr id="3" name="Content Placeholder 2">
            <a:extLst>
              <a:ext uri="{FF2B5EF4-FFF2-40B4-BE49-F238E27FC236}">
                <a16:creationId xmlns:a16="http://schemas.microsoft.com/office/drawing/2014/main" xmlns="" id="{17353C70-FBEA-47AC-A599-2D882AED671D}"/>
              </a:ext>
            </a:extLst>
          </p:cNvPr>
          <p:cNvSpPr>
            <a:spLocks noGrp="1"/>
          </p:cNvSpPr>
          <p:nvPr>
            <p:ph idx="1"/>
          </p:nvPr>
        </p:nvSpPr>
        <p:spPr/>
        <p:txBody>
          <a:bodyPr>
            <a:normAutofit fontScale="92500" lnSpcReduction="20000"/>
          </a:bodyPr>
          <a:lstStyle/>
          <a:p>
            <a:r>
              <a:rPr lang="en-US" i="1" dirty="0">
                <a:hlinkClick r:id="rId2" tooltip="Molecular biology"/>
              </a:rPr>
              <a:t>Molecular biology</a:t>
            </a:r>
            <a:r>
              <a:rPr lang="en-US" dirty="0"/>
              <a:t> is the study of molecular underpinnings of the process of </a:t>
            </a:r>
            <a:r>
              <a:rPr lang="en-US" dirty="0">
                <a:hlinkClick r:id="rId3" tooltip="DNA replication"/>
              </a:rPr>
              <a:t>replication</a:t>
            </a:r>
            <a:r>
              <a:rPr lang="en-US" dirty="0"/>
              <a:t>, </a:t>
            </a:r>
            <a:r>
              <a:rPr lang="en-US" dirty="0">
                <a:hlinkClick r:id="rId4" tooltip="Transcription (genetics)"/>
              </a:rPr>
              <a:t>transcription</a:t>
            </a:r>
            <a:r>
              <a:rPr lang="en-US" dirty="0"/>
              <a:t> and </a:t>
            </a:r>
            <a:r>
              <a:rPr lang="en-US" dirty="0">
                <a:hlinkClick r:id="rId5" tooltip="Translation (biology)"/>
              </a:rPr>
              <a:t>translation</a:t>
            </a:r>
            <a:r>
              <a:rPr lang="en-US" dirty="0"/>
              <a:t> of the genetic material. </a:t>
            </a:r>
          </a:p>
          <a:p>
            <a:r>
              <a:rPr lang="sr-Cyrl-RS" b="1" dirty="0"/>
              <a:t>Молекуларна биологија</a:t>
            </a:r>
            <a:r>
              <a:rPr lang="sr-Cyrl-RS" dirty="0"/>
              <a:t> је наука која проучава </a:t>
            </a:r>
            <a:r>
              <a:rPr lang="sr-Cyrl-RS" dirty="0">
                <a:hlinkClick r:id="rId6" tooltip="Биологија"/>
              </a:rPr>
              <a:t>биологију</a:t>
            </a:r>
            <a:r>
              <a:rPr lang="sr-Cyrl-RS" dirty="0"/>
              <a:t> на молекуларном нивоу. Међутим ова наука није уско дефинисана, већ се преклапа са природним наукама као што су </a:t>
            </a:r>
            <a:r>
              <a:rPr lang="sr-Cyrl-RS" dirty="0">
                <a:hlinkClick r:id="rId6" tooltip="Биологија"/>
              </a:rPr>
              <a:t>биологија</a:t>
            </a:r>
            <a:r>
              <a:rPr lang="sr-Cyrl-RS" dirty="0"/>
              <a:t> и </a:t>
            </a:r>
            <a:r>
              <a:rPr lang="sr-Cyrl-RS" dirty="0">
                <a:hlinkClick r:id="rId7" tooltip="Хемија"/>
              </a:rPr>
              <a:t>хемија</a:t>
            </a:r>
            <a:r>
              <a:rPr lang="sr-Cyrl-RS" dirty="0"/>
              <a:t>, а нарочито се преклапа са </a:t>
            </a:r>
            <a:r>
              <a:rPr lang="sr-Cyrl-RS" dirty="0">
                <a:hlinkClick r:id="rId8" tooltip="Генетика"/>
              </a:rPr>
              <a:t>генетиком</a:t>
            </a:r>
            <a:r>
              <a:rPr lang="sr-Cyrl-RS" dirty="0"/>
              <a:t> и </a:t>
            </a:r>
            <a:r>
              <a:rPr lang="sr-Cyrl-RS" dirty="0">
                <a:hlinkClick r:id="rId9" tooltip="Биохемија"/>
              </a:rPr>
              <a:t>биохемијом</a:t>
            </a:r>
            <a:r>
              <a:rPr lang="sr-Cyrl-RS" dirty="0"/>
              <a:t>. </a:t>
            </a:r>
            <a:endParaRPr lang="en-US" dirty="0"/>
          </a:p>
          <a:p>
            <a:r>
              <a:rPr lang="sr-Cyrl-RS" dirty="0"/>
              <a:t>За предмет проучавања молекуларна биологија се највише интересује за интеракције и регулације између система унутар саме ћелије, укључујући односе између </a:t>
            </a:r>
            <a:r>
              <a:rPr lang="sr-Cyrl-RS" dirty="0">
                <a:hlinkClick r:id="rId10" tooltip="Дезоксирибонуклеинска киселина"/>
              </a:rPr>
              <a:t>ДНК</a:t>
            </a:r>
            <a:r>
              <a:rPr lang="sr-Cyrl-RS" dirty="0"/>
              <a:t>, </a:t>
            </a:r>
            <a:r>
              <a:rPr lang="sr-Cyrl-RS" dirty="0">
                <a:hlinkClick r:id="rId11" tooltip="Рибонуклеинска киселина"/>
              </a:rPr>
              <a:t>РНК</a:t>
            </a:r>
            <a:r>
              <a:rPr lang="sr-Cyrl-RS" dirty="0"/>
              <a:t>, </a:t>
            </a:r>
            <a:r>
              <a:rPr lang="sr-Cyrl-RS" dirty="0">
                <a:hlinkClick r:id="rId12" tooltip="Протеин"/>
              </a:rPr>
              <a:t>протеина</a:t>
            </a:r>
            <a:r>
              <a:rPr lang="sr-Cyrl-RS" dirty="0"/>
              <a:t> и њихове </a:t>
            </a:r>
            <a:r>
              <a:rPr lang="sr-Cyrl-RS" dirty="0">
                <a:hlinkClick r:id="rId13" tooltip="Синтеза протеина"/>
              </a:rPr>
              <a:t>биосинтезе</a:t>
            </a:r>
            <a:r>
              <a:rPr lang="sr-Cyrl-RS" dirty="0"/>
              <a:t>, као и регулације тих интеракција.</a:t>
            </a:r>
            <a:r>
              <a:rPr lang="sr-Cyrl-RS" baseline="30000" dirty="0"/>
              <a:t>[</a:t>
            </a:r>
            <a:endParaRPr lang="en-US" dirty="0"/>
          </a:p>
        </p:txBody>
      </p:sp>
      <p:pic>
        <p:nvPicPr>
          <p:cNvPr id="5" name="Picture 4">
            <a:extLst>
              <a:ext uri="{FF2B5EF4-FFF2-40B4-BE49-F238E27FC236}">
                <a16:creationId xmlns:a16="http://schemas.microsoft.com/office/drawing/2014/main" xmlns="" id="{4B114E23-E11C-4583-B665-5D20368293B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425516" y="266699"/>
            <a:ext cx="2095500" cy="2019300"/>
          </a:xfrm>
          <a:prstGeom prst="rect">
            <a:avLst/>
          </a:prstGeom>
        </p:spPr>
      </p:pic>
    </p:spTree>
    <p:extLst>
      <p:ext uri="{BB962C8B-B14F-4D97-AF65-F5344CB8AC3E}">
        <p14:creationId xmlns:p14="http://schemas.microsoft.com/office/powerpoint/2010/main" val="1295724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Medicine (Lat. </a:t>
            </a:r>
            <a:r>
              <a:rPr lang="en-US" dirty="0" err="1"/>
              <a:t>ars</a:t>
            </a:r>
            <a:r>
              <a:rPr lang="en-US" dirty="0"/>
              <a:t> </a:t>
            </a:r>
            <a:r>
              <a:rPr lang="en-US" dirty="0" err="1"/>
              <a:t>medicina</a:t>
            </a:r>
            <a:r>
              <a:rPr lang="en-US" dirty="0"/>
              <a:t> — "the art of healing")</a:t>
            </a:r>
          </a:p>
          <a:p>
            <a:r>
              <a:rPr lang="en-US" dirty="0"/>
              <a:t>The word medicine is derived from the Latin word </a:t>
            </a:r>
            <a:r>
              <a:rPr lang="en-US" dirty="0" err="1"/>
              <a:t>ars</a:t>
            </a:r>
            <a:r>
              <a:rPr lang="en-US" dirty="0"/>
              <a:t> </a:t>
            </a:r>
            <a:r>
              <a:rPr lang="en-US" dirty="0" err="1"/>
              <a:t>medicina</a:t>
            </a:r>
            <a:r>
              <a:rPr lang="en-US" dirty="0"/>
              <a:t>, meaning the art of healing.</a:t>
            </a:r>
          </a:p>
          <a:p>
            <a:endParaRPr lang="en-US" b="1" dirty="0"/>
          </a:p>
        </p:txBody>
      </p:sp>
    </p:spTree>
    <p:extLst>
      <p:ext uri="{BB962C8B-B14F-4D97-AF65-F5344CB8AC3E}">
        <p14:creationId xmlns:p14="http://schemas.microsoft.com/office/powerpoint/2010/main" val="9699592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20E0C27-1555-4724-ABA2-AD081E720D1F}"/>
              </a:ext>
            </a:extLst>
          </p:cNvPr>
          <p:cNvSpPr>
            <a:spLocks noGrp="1"/>
          </p:cNvSpPr>
          <p:nvPr>
            <p:ph type="title"/>
          </p:nvPr>
        </p:nvSpPr>
        <p:spPr/>
        <p:txBody>
          <a:bodyPr/>
          <a:lstStyle/>
          <a:p>
            <a:r>
              <a:rPr lang="en-US" dirty="0">
                <a:solidFill>
                  <a:schemeClr val="tx1"/>
                </a:solidFill>
              </a:rPr>
              <a:t>Neuroscience</a:t>
            </a:r>
          </a:p>
        </p:txBody>
      </p:sp>
      <p:sp>
        <p:nvSpPr>
          <p:cNvPr id="3" name="Content Placeholder 2">
            <a:extLst>
              <a:ext uri="{FF2B5EF4-FFF2-40B4-BE49-F238E27FC236}">
                <a16:creationId xmlns:a16="http://schemas.microsoft.com/office/drawing/2014/main" xmlns="" id="{DFD0CBE4-ADC3-4025-A023-582DF0C38619}"/>
              </a:ext>
            </a:extLst>
          </p:cNvPr>
          <p:cNvSpPr>
            <a:spLocks noGrp="1"/>
          </p:cNvSpPr>
          <p:nvPr>
            <p:ph idx="1"/>
          </p:nvPr>
        </p:nvSpPr>
        <p:spPr/>
        <p:txBody>
          <a:bodyPr>
            <a:normAutofit/>
          </a:bodyPr>
          <a:lstStyle/>
          <a:p>
            <a:r>
              <a:rPr lang="en-US" i="1" dirty="0">
                <a:hlinkClick r:id="rId2" tooltip="Neuroscience"/>
              </a:rPr>
              <a:t>Neuroscience</a:t>
            </a:r>
            <a:r>
              <a:rPr lang="en-US" dirty="0"/>
              <a:t> includes those disciplines of science that are related to the study of the </a:t>
            </a:r>
            <a:r>
              <a:rPr lang="en-US" dirty="0">
                <a:hlinkClick r:id="rId3" tooltip="Nervous system"/>
              </a:rPr>
              <a:t>nervous system</a:t>
            </a:r>
            <a:r>
              <a:rPr lang="en-US" dirty="0"/>
              <a:t>. A main focus of neuroscience is the </a:t>
            </a:r>
            <a:r>
              <a:rPr lang="en-US" dirty="0">
                <a:hlinkClick r:id="rId4" tooltip="Biology"/>
              </a:rPr>
              <a:t>biology</a:t>
            </a:r>
            <a:r>
              <a:rPr lang="en-US" dirty="0"/>
              <a:t> and physiology of the human brain and </a:t>
            </a:r>
            <a:r>
              <a:rPr lang="en-US" dirty="0">
                <a:hlinkClick r:id="rId5" tooltip="Spinal cord"/>
              </a:rPr>
              <a:t>spinal cord</a:t>
            </a:r>
            <a:r>
              <a:rPr lang="en-US" dirty="0"/>
              <a:t>. Some related clinical specialties include </a:t>
            </a:r>
            <a:r>
              <a:rPr lang="en-US" dirty="0">
                <a:hlinkClick r:id="rId6" tooltip="Neurology"/>
              </a:rPr>
              <a:t>neurology</a:t>
            </a:r>
            <a:r>
              <a:rPr lang="en-US" dirty="0"/>
              <a:t>, </a:t>
            </a:r>
            <a:r>
              <a:rPr lang="en-US" dirty="0">
                <a:hlinkClick r:id="rId7" tooltip="Neurosurgery"/>
              </a:rPr>
              <a:t>neurosurgery</a:t>
            </a:r>
            <a:r>
              <a:rPr lang="en-US" dirty="0"/>
              <a:t> and </a:t>
            </a:r>
            <a:r>
              <a:rPr lang="en-US" dirty="0">
                <a:hlinkClick r:id="rId8" tooltip="Psychiatry"/>
              </a:rPr>
              <a:t>psychiatry</a:t>
            </a:r>
            <a:r>
              <a:rPr lang="en-US" dirty="0"/>
              <a:t>.</a:t>
            </a:r>
          </a:p>
        </p:txBody>
      </p:sp>
      <p:pic>
        <p:nvPicPr>
          <p:cNvPr id="5" name="Picture 4">
            <a:extLst>
              <a:ext uri="{FF2B5EF4-FFF2-40B4-BE49-F238E27FC236}">
                <a16:creationId xmlns:a16="http://schemas.microsoft.com/office/drawing/2014/main" xmlns="" id="{67D9DB81-137A-44D4-B4D7-E966F48A23D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670520" y="221190"/>
            <a:ext cx="2028825" cy="2200275"/>
          </a:xfrm>
          <a:prstGeom prst="rect">
            <a:avLst/>
          </a:prstGeom>
        </p:spPr>
      </p:pic>
    </p:spTree>
    <p:extLst>
      <p:ext uri="{BB962C8B-B14F-4D97-AF65-F5344CB8AC3E}">
        <p14:creationId xmlns:p14="http://schemas.microsoft.com/office/powerpoint/2010/main" val="24191472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C03E3F-E2D7-4436-AFE8-578C82A81922}"/>
              </a:ext>
            </a:extLst>
          </p:cNvPr>
          <p:cNvSpPr>
            <a:spLocks noGrp="1"/>
          </p:cNvSpPr>
          <p:nvPr>
            <p:ph type="title"/>
          </p:nvPr>
        </p:nvSpPr>
        <p:spPr/>
        <p:txBody>
          <a:bodyPr/>
          <a:lstStyle/>
          <a:p>
            <a:r>
              <a:rPr lang="en-US" dirty="0">
                <a:solidFill>
                  <a:schemeClr val="tx1"/>
                </a:solidFill>
              </a:rPr>
              <a:t>Nutrition science </a:t>
            </a:r>
          </a:p>
        </p:txBody>
      </p:sp>
      <p:sp>
        <p:nvSpPr>
          <p:cNvPr id="3" name="Content Placeholder 2">
            <a:extLst>
              <a:ext uri="{FF2B5EF4-FFF2-40B4-BE49-F238E27FC236}">
                <a16:creationId xmlns:a16="http://schemas.microsoft.com/office/drawing/2014/main" xmlns="" id="{F559BCE3-12B8-492E-BFB9-82C7AC825A97}"/>
              </a:ext>
            </a:extLst>
          </p:cNvPr>
          <p:cNvSpPr>
            <a:spLocks noGrp="1"/>
          </p:cNvSpPr>
          <p:nvPr>
            <p:ph idx="1"/>
          </p:nvPr>
        </p:nvSpPr>
        <p:spPr/>
        <p:txBody>
          <a:bodyPr>
            <a:normAutofit fontScale="92500"/>
          </a:bodyPr>
          <a:lstStyle/>
          <a:p>
            <a:r>
              <a:rPr lang="en-US" i="1" dirty="0">
                <a:hlinkClick r:id="rId2" tooltip="Nutrition science"/>
              </a:rPr>
              <a:t>Nutrition science</a:t>
            </a:r>
            <a:r>
              <a:rPr lang="en-US" dirty="0"/>
              <a:t> (theoretical focus) and </a:t>
            </a:r>
            <a:r>
              <a:rPr lang="en-US" i="1" dirty="0">
                <a:hlinkClick r:id="rId3" tooltip="Dietetics"/>
              </a:rPr>
              <a:t>dietetics</a:t>
            </a:r>
            <a:r>
              <a:rPr lang="en-US" dirty="0"/>
              <a:t> (practical focus) is the study of the relationship of food and drink to health and disease, especially in determining an optimal diet. Medical nutrition therapy is done by dietitians and is prescribed for </a:t>
            </a:r>
            <a:r>
              <a:rPr lang="en-US" dirty="0">
                <a:hlinkClick r:id="rId4" tooltip="Diabetes"/>
              </a:rPr>
              <a:t>diabetes</a:t>
            </a:r>
            <a:r>
              <a:rPr lang="en-US" dirty="0"/>
              <a:t>, </a:t>
            </a:r>
            <a:r>
              <a:rPr lang="en-US" dirty="0">
                <a:hlinkClick r:id="rId5" tooltip="Cardiovascular disease"/>
              </a:rPr>
              <a:t>cardiovascular diseases</a:t>
            </a:r>
            <a:r>
              <a:rPr lang="en-US" dirty="0"/>
              <a:t>, weight and eating </a:t>
            </a:r>
            <a:r>
              <a:rPr lang="en-US" dirty="0">
                <a:hlinkClick r:id="rId6" tooltip="Mental illness"/>
              </a:rPr>
              <a:t>disorders</a:t>
            </a:r>
            <a:r>
              <a:rPr lang="en-US" dirty="0"/>
              <a:t>, allergies, </a:t>
            </a:r>
            <a:r>
              <a:rPr lang="en-US" dirty="0">
                <a:hlinkClick r:id="rId7" tooltip="Malnutrition"/>
              </a:rPr>
              <a:t>malnutrition</a:t>
            </a:r>
            <a:r>
              <a:rPr lang="en-US" dirty="0"/>
              <a:t>, and </a:t>
            </a:r>
            <a:r>
              <a:rPr lang="en-US" dirty="0">
                <a:hlinkClick r:id="rId8" tooltip="Neoplasia"/>
              </a:rPr>
              <a:t>neoplastic</a:t>
            </a:r>
            <a:r>
              <a:rPr lang="en-US" dirty="0"/>
              <a:t> diseases.</a:t>
            </a:r>
          </a:p>
          <a:p>
            <a:r>
              <a:rPr lang="en-US" b="1" dirty="0"/>
              <a:t>Nutritional science</a:t>
            </a:r>
            <a:r>
              <a:rPr lang="en-US" dirty="0"/>
              <a:t> (also </a:t>
            </a:r>
            <a:r>
              <a:rPr lang="en-US" b="1" dirty="0"/>
              <a:t>nutrition science</a:t>
            </a:r>
            <a:r>
              <a:rPr lang="en-US" dirty="0"/>
              <a:t>, sometimes short </a:t>
            </a:r>
            <a:r>
              <a:rPr lang="en-US" i="1" dirty="0"/>
              <a:t>nutrition</a:t>
            </a:r>
            <a:r>
              <a:rPr lang="en-US" dirty="0"/>
              <a:t>, dated </a:t>
            </a:r>
            <a:r>
              <a:rPr lang="en-US" b="1" dirty="0" err="1"/>
              <a:t>trophology</a:t>
            </a:r>
            <a:r>
              <a:rPr lang="en-US" baseline="30000" dirty="0">
                <a:hlinkClick r:id="rId9"/>
              </a:rPr>
              <a:t>[1]</a:t>
            </a:r>
            <a:r>
              <a:rPr lang="en-US" dirty="0"/>
              <a:t>) is the </a:t>
            </a:r>
            <a:r>
              <a:rPr lang="en-US" dirty="0">
                <a:hlinkClick r:id="rId10" tooltip="Science"/>
              </a:rPr>
              <a:t>science</a:t>
            </a:r>
            <a:r>
              <a:rPr lang="en-US" dirty="0"/>
              <a:t> that studies the physiological process of </a:t>
            </a:r>
            <a:r>
              <a:rPr lang="en-US" dirty="0">
                <a:hlinkClick r:id="rId11" tooltip="Nutrition"/>
              </a:rPr>
              <a:t>nutrition</a:t>
            </a:r>
            <a:r>
              <a:rPr lang="en-US" dirty="0"/>
              <a:t> (primarily </a:t>
            </a:r>
            <a:r>
              <a:rPr lang="en-US" dirty="0">
                <a:hlinkClick r:id="rId12" tooltip="Human nutrition"/>
              </a:rPr>
              <a:t>human nutrition</a:t>
            </a:r>
            <a:r>
              <a:rPr lang="en-US" dirty="0"/>
              <a:t>), interpreting the </a:t>
            </a:r>
            <a:r>
              <a:rPr lang="en-US" dirty="0">
                <a:hlinkClick r:id="rId13" tooltip="Nutrients"/>
              </a:rPr>
              <a:t>nutrients</a:t>
            </a:r>
            <a:r>
              <a:rPr lang="en-US" dirty="0"/>
              <a:t> and other substances in </a:t>
            </a:r>
            <a:r>
              <a:rPr lang="en-US" dirty="0">
                <a:hlinkClick r:id="rId14" tooltip="Food"/>
              </a:rPr>
              <a:t>food</a:t>
            </a:r>
            <a:r>
              <a:rPr lang="en-US" dirty="0"/>
              <a:t> in relation to maintenance, growth, </a:t>
            </a:r>
            <a:r>
              <a:rPr lang="en-US" dirty="0">
                <a:hlinkClick r:id="rId15" tooltip="Reproduction"/>
              </a:rPr>
              <a:t>reproduction</a:t>
            </a:r>
            <a:r>
              <a:rPr lang="en-US" dirty="0"/>
              <a:t>, </a:t>
            </a:r>
            <a:r>
              <a:rPr lang="en-US" dirty="0">
                <a:hlinkClick r:id="rId16" tooltip="Health"/>
              </a:rPr>
              <a:t>health</a:t>
            </a:r>
            <a:r>
              <a:rPr lang="en-US" dirty="0"/>
              <a:t> and </a:t>
            </a:r>
            <a:r>
              <a:rPr lang="en-US" dirty="0">
                <a:hlinkClick r:id="rId17" tooltip="Disease"/>
              </a:rPr>
              <a:t>disease</a:t>
            </a:r>
            <a:r>
              <a:rPr lang="en-US" dirty="0"/>
              <a:t> of an </a:t>
            </a:r>
            <a:r>
              <a:rPr lang="en-US" dirty="0">
                <a:hlinkClick r:id="rId18" tooltip="Organism"/>
              </a:rPr>
              <a:t>organism</a:t>
            </a:r>
            <a:endParaRPr lang="en-US" dirty="0"/>
          </a:p>
        </p:txBody>
      </p:sp>
      <p:pic>
        <p:nvPicPr>
          <p:cNvPr id="5" name="Picture 4">
            <a:extLst>
              <a:ext uri="{FF2B5EF4-FFF2-40B4-BE49-F238E27FC236}">
                <a16:creationId xmlns:a16="http://schemas.microsoft.com/office/drawing/2014/main" xmlns="" id="{647FE8A1-DED5-4A3B-81ED-DA48CDE1B1B1}"/>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766175" y="67733"/>
            <a:ext cx="2375958" cy="2218266"/>
          </a:xfrm>
          <a:prstGeom prst="rect">
            <a:avLst/>
          </a:prstGeom>
        </p:spPr>
      </p:pic>
    </p:spTree>
    <p:extLst>
      <p:ext uri="{BB962C8B-B14F-4D97-AF65-F5344CB8AC3E}">
        <p14:creationId xmlns:p14="http://schemas.microsoft.com/office/powerpoint/2010/main" val="2264674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1AF19C-7269-4A0C-B1EC-AB79A0C6DE4A}"/>
              </a:ext>
            </a:extLst>
          </p:cNvPr>
          <p:cNvSpPr>
            <a:spLocks noGrp="1"/>
          </p:cNvSpPr>
          <p:nvPr>
            <p:ph type="title"/>
          </p:nvPr>
        </p:nvSpPr>
        <p:spPr/>
        <p:txBody>
          <a:bodyPr/>
          <a:lstStyle/>
          <a:p>
            <a:r>
              <a:rPr lang="en-US" dirty="0"/>
              <a:t>Pathology</a:t>
            </a:r>
            <a:endParaRPr lang="en-US" dirty="0">
              <a:solidFill>
                <a:schemeClr val="tx1"/>
              </a:solidFill>
            </a:endParaRPr>
          </a:p>
        </p:txBody>
      </p:sp>
      <p:sp>
        <p:nvSpPr>
          <p:cNvPr id="3" name="Content Placeholder 2">
            <a:extLst>
              <a:ext uri="{FF2B5EF4-FFF2-40B4-BE49-F238E27FC236}">
                <a16:creationId xmlns:a16="http://schemas.microsoft.com/office/drawing/2014/main" xmlns="" id="{5137147B-E3A1-4933-9520-BCF8CE534997}"/>
              </a:ext>
            </a:extLst>
          </p:cNvPr>
          <p:cNvSpPr>
            <a:spLocks noGrp="1"/>
          </p:cNvSpPr>
          <p:nvPr>
            <p:ph idx="1"/>
          </p:nvPr>
        </p:nvSpPr>
        <p:spPr/>
        <p:txBody>
          <a:bodyPr/>
          <a:lstStyle/>
          <a:p>
            <a:endParaRPr lang="en-US" dirty="0"/>
          </a:p>
          <a:p>
            <a:r>
              <a:rPr lang="en-US" dirty="0"/>
              <a:t>Pathology as a science is the study of disease – the causes, course, progression and resolution thereof.</a:t>
            </a:r>
          </a:p>
          <a:p>
            <a:r>
              <a:rPr lang="en-US" b="1" dirty="0"/>
              <a:t>Pathology</a:t>
            </a:r>
            <a:r>
              <a:rPr lang="en-US" dirty="0"/>
              <a:t> is the study of </a:t>
            </a:r>
            <a:r>
              <a:rPr lang="en-US" dirty="0">
                <a:hlinkClick r:id="rId2" tooltip="Disease"/>
              </a:rPr>
              <a:t>disease</a:t>
            </a:r>
            <a:r>
              <a:rPr lang="en-US" dirty="0"/>
              <a:t> and </a:t>
            </a:r>
            <a:r>
              <a:rPr lang="en-US" dirty="0">
                <a:hlinkClick r:id="rId3" tooltip="Injury"/>
              </a:rPr>
              <a:t>injury</a:t>
            </a:r>
            <a:r>
              <a:rPr lang="en-US" dirty="0"/>
              <a:t>.</a:t>
            </a:r>
          </a:p>
        </p:txBody>
      </p:sp>
      <p:pic>
        <p:nvPicPr>
          <p:cNvPr id="8" name="Picture 7">
            <a:extLst>
              <a:ext uri="{FF2B5EF4-FFF2-40B4-BE49-F238E27FC236}">
                <a16:creationId xmlns:a16="http://schemas.microsoft.com/office/drawing/2014/main" xmlns="" id="{7FFD35D2-81BA-4022-9716-74603C545F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89759" y="660400"/>
            <a:ext cx="2018508" cy="1761066"/>
          </a:xfrm>
          <a:prstGeom prst="rect">
            <a:avLst/>
          </a:prstGeom>
        </p:spPr>
      </p:pic>
      <p:pic>
        <p:nvPicPr>
          <p:cNvPr id="10" name="Picture 9">
            <a:extLst>
              <a:ext uri="{FF2B5EF4-FFF2-40B4-BE49-F238E27FC236}">
                <a16:creationId xmlns:a16="http://schemas.microsoft.com/office/drawing/2014/main" xmlns="" id="{C770A6D8-8DE0-452A-AD57-C488886FE3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488906" y="3167538"/>
            <a:ext cx="45719" cy="522923"/>
          </a:xfrm>
          <a:prstGeom prst="rect">
            <a:avLst/>
          </a:prstGeom>
        </p:spPr>
      </p:pic>
    </p:spTree>
    <p:extLst>
      <p:ext uri="{BB962C8B-B14F-4D97-AF65-F5344CB8AC3E}">
        <p14:creationId xmlns:p14="http://schemas.microsoft.com/office/powerpoint/2010/main" val="38641593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D7E6FDD-D7A3-4EB3-99FB-9BBF6C2A1438}"/>
              </a:ext>
            </a:extLst>
          </p:cNvPr>
          <p:cNvSpPr>
            <a:spLocks noGrp="1"/>
          </p:cNvSpPr>
          <p:nvPr>
            <p:ph type="title"/>
          </p:nvPr>
        </p:nvSpPr>
        <p:spPr/>
        <p:txBody>
          <a:bodyPr/>
          <a:lstStyle/>
          <a:p>
            <a:r>
              <a:rPr lang="en-US" dirty="0">
                <a:solidFill>
                  <a:schemeClr val="tx1"/>
                </a:solidFill>
              </a:rPr>
              <a:t>Radiobiology</a:t>
            </a:r>
          </a:p>
        </p:txBody>
      </p:sp>
      <p:sp>
        <p:nvSpPr>
          <p:cNvPr id="3" name="Content Placeholder 2">
            <a:extLst>
              <a:ext uri="{FF2B5EF4-FFF2-40B4-BE49-F238E27FC236}">
                <a16:creationId xmlns:a16="http://schemas.microsoft.com/office/drawing/2014/main" xmlns="" id="{94B50C79-98D6-4C88-B7F3-FB5B69D5F382}"/>
              </a:ext>
            </a:extLst>
          </p:cNvPr>
          <p:cNvSpPr>
            <a:spLocks noGrp="1"/>
          </p:cNvSpPr>
          <p:nvPr>
            <p:ph idx="1"/>
          </p:nvPr>
        </p:nvSpPr>
        <p:spPr/>
        <p:txBody>
          <a:bodyPr/>
          <a:lstStyle/>
          <a:p>
            <a:r>
              <a:rPr lang="en-US" dirty="0"/>
              <a:t>Radiobiology is the study of the interactions between ionizing radiation and living organisms.</a:t>
            </a:r>
          </a:p>
          <a:p>
            <a:endParaRPr lang="en-US" dirty="0"/>
          </a:p>
        </p:txBody>
      </p:sp>
      <p:pic>
        <p:nvPicPr>
          <p:cNvPr id="5" name="Picture 4">
            <a:extLst>
              <a:ext uri="{FF2B5EF4-FFF2-40B4-BE49-F238E27FC236}">
                <a16:creationId xmlns:a16="http://schemas.microsoft.com/office/drawing/2014/main" xmlns="" id="{EA6F579C-EC48-45BC-9FAC-CF5166483E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5374" y="3564996"/>
            <a:ext cx="2381250" cy="2047875"/>
          </a:xfrm>
          <a:prstGeom prst="rect">
            <a:avLst/>
          </a:prstGeom>
        </p:spPr>
      </p:pic>
    </p:spTree>
    <p:extLst>
      <p:ext uri="{BB962C8B-B14F-4D97-AF65-F5344CB8AC3E}">
        <p14:creationId xmlns:p14="http://schemas.microsoft.com/office/powerpoint/2010/main" val="37727671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55D88E4-07B9-48EA-94F3-EF117F729E71}"/>
              </a:ext>
            </a:extLst>
          </p:cNvPr>
          <p:cNvSpPr>
            <a:spLocks noGrp="1"/>
          </p:cNvSpPr>
          <p:nvPr>
            <p:ph type="title"/>
          </p:nvPr>
        </p:nvSpPr>
        <p:spPr/>
        <p:txBody>
          <a:bodyPr>
            <a:normAutofit/>
          </a:bodyPr>
          <a:lstStyle/>
          <a:p>
            <a:r>
              <a:rPr lang="en-US" dirty="0"/>
              <a:t>Toxicology</a:t>
            </a:r>
            <a:endParaRPr lang="en-US" dirty="0">
              <a:solidFill>
                <a:schemeClr val="tx1"/>
              </a:solidFill>
            </a:endParaRPr>
          </a:p>
        </p:txBody>
      </p:sp>
      <p:sp>
        <p:nvSpPr>
          <p:cNvPr id="3" name="Content Placeholder 2">
            <a:extLst>
              <a:ext uri="{FF2B5EF4-FFF2-40B4-BE49-F238E27FC236}">
                <a16:creationId xmlns:a16="http://schemas.microsoft.com/office/drawing/2014/main" xmlns="" id="{3CB055B9-A50A-4535-947D-DADE621604F8}"/>
              </a:ext>
            </a:extLst>
          </p:cNvPr>
          <p:cNvSpPr>
            <a:spLocks noGrp="1"/>
          </p:cNvSpPr>
          <p:nvPr>
            <p:ph idx="1"/>
          </p:nvPr>
        </p:nvSpPr>
        <p:spPr/>
        <p:txBody>
          <a:bodyPr>
            <a:normAutofit fontScale="70000" lnSpcReduction="20000"/>
          </a:bodyPr>
          <a:lstStyle/>
          <a:p>
            <a:r>
              <a:rPr lang="en-US" dirty="0"/>
              <a:t>Toxicology is the study of hazardous effects of drugs and poisons.</a:t>
            </a:r>
          </a:p>
          <a:p>
            <a:r>
              <a:rPr lang="en-US" dirty="0"/>
              <a:t>Toxicology is a scientific discipline, overlapping with biology, chemistry, pharmacology, and medicine, that involves the study of the adverse effects of chemical substances on living organisms and the practice of diagnosing and treating exposures to toxins and toxicants.</a:t>
            </a:r>
          </a:p>
          <a:p>
            <a:r>
              <a:rPr lang="en-US" dirty="0"/>
              <a:t>The relationship between dose and its effects on the exposed organism is of high significance in toxicology. Factors that influence chemical toxicity include the dosage, duration of exposure (whether it is acute or chronic), route of exposure, species, age, sex, and environment. </a:t>
            </a:r>
          </a:p>
          <a:p>
            <a:r>
              <a:rPr lang="en-US" dirty="0"/>
              <a:t>Toxicologists are experts on poisons and poisoning. There is a movement for evidence-based toxicology as part of the larger movement towards evidence-based practices. </a:t>
            </a:r>
          </a:p>
          <a:p>
            <a:r>
              <a:rPr lang="en-US" dirty="0"/>
              <a:t>Toxicology is currently contributing to the field of cancer research, since some toxins can be used as drugs for killing tumor cells. One prime example of this is ribosome-inactivating proteins, tested in the treatment of leukemia</a:t>
            </a:r>
          </a:p>
        </p:txBody>
      </p:sp>
      <p:pic>
        <p:nvPicPr>
          <p:cNvPr id="5" name="Picture 4">
            <a:extLst>
              <a:ext uri="{FF2B5EF4-FFF2-40B4-BE49-F238E27FC236}">
                <a16:creationId xmlns:a16="http://schemas.microsoft.com/office/drawing/2014/main" xmlns="" id="{649122E6-0346-468F-8318-9A8A1BAFDE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20642" y="640290"/>
            <a:ext cx="2686050" cy="1781175"/>
          </a:xfrm>
          <a:prstGeom prst="rect">
            <a:avLst/>
          </a:prstGeom>
        </p:spPr>
      </p:pic>
    </p:spTree>
    <p:extLst>
      <p:ext uri="{BB962C8B-B14F-4D97-AF65-F5344CB8AC3E}">
        <p14:creationId xmlns:p14="http://schemas.microsoft.com/office/powerpoint/2010/main" val="291714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AFDD44-52CF-4636-9640-045C44D24FE8}"/>
              </a:ext>
            </a:extLst>
          </p:cNvPr>
          <p:cNvSpPr>
            <a:spLocks noGrp="1"/>
          </p:cNvSpPr>
          <p:nvPr>
            <p:ph type="title"/>
          </p:nvPr>
        </p:nvSpPr>
        <p:spPr/>
        <p:txBody>
          <a:bodyPr/>
          <a:lstStyle/>
          <a:p>
            <a:r>
              <a:rPr lang="en-US" dirty="0"/>
              <a:t>Pharmacology</a:t>
            </a:r>
            <a:endParaRPr lang="en-US" dirty="0">
              <a:solidFill>
                <a:schemeClr val="tx1"/>
              </a:solidFill>
            </a:endParaRPr>
          </a:p>
        </p:txBody>
      </p:sp>
      <p:sp>
        <p:nvSpPr>
          <p:cNvPr id="3" name="Content Placeholder 2">
            <a:extLst>
              <a:ext uri="{FF2B5EF4-FFF2-40B4-BE49-F238E27FC236}">
                <a16:creationId xmlns:a16="http://schemas.microsoft.com/office/drawing/2014/main" xmlns="" id="{21437331-EEAA-4C26-ADE6-4CC43A713C23}"/>
              </a:ext>
            </a:extLst>
          </p:cNvPr>
          <p:cNvSpPr>
            <a:spLocks noGrp="1"/>
          </p:cNvSpPr>
          <p:nvPr>
            <p:ph idx="1"/>
          </p:nvPr>
        </p:nvSpPr>
        <p:spPr>
          <a:xfrm>
            <a:off x="1295400" y="2438399"/>
            <a:ext cx="9982199" cy="3793067"/>
          </a:xfrm>
        </p:spPr>
        <p:txBody>
          <a:bodyPr>
            <a:normAutofit/>
          </a:bodyPr>
          <a:lstStyle/>
          <a:p>
            <a:r>
              <a:rPr lang="en-US" dirty="0"/>
              <a:t>Pharmacology is the branch of pharmacy that studies drugs and their action.</a:t>
            </a:r>
          </a:p>
          <a:p>
            <a:r>
              <a:rPr lang="en-US" dirty="0"/>
              <a:t>Pharmacology (Greek: </a:t>
            </a:r>
            <a:r>
              <a:rPr lang="en-US" dirty="0" err="1"/>
              <a:t>φάρμ</a:t>
            </a:r>
            <a:r>
              <a:rPr lang="en-US" dirty="0"/>
              <a:t>ακον - drug, poison; λόγος - science) is a branch of medicine, biology and pharmaceutical sciences that studies the effect of drugs, their physical and chemical characteristics, application in treatment, in pharmacotherapy, as well as drug metabolism.</a:t>
            </a:r>
          </a:p>
          <a:p>
            <a:endParaRPr lang="en-US" dirty="0"/>
          </a:p>
        </p:txBody>
      </p:sp>
      <p:pic>
        <p:nvPicPr>
          <p:cNvPr id="5" name="Picture 4">
            <a:extLst>
              <a:ext uri="{FF2B5EF4-FFF2-40B4-BE49-F238E27FC236}">
                <a16:creationId xmlns:a16="http://schemas.microsoft.com/office/drawing/2014/main" xmlns="" id="{9840EF5F-5653-496D-A33F-1C7CCD14BC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4775" y="314324"/>
            <a:ext cx="2381250" cy="1971675"/>
          </a:xfrm>
          <a:prstGeom prst="rect">
            <a:avLst/>
          </a:prstGeom>
        </p:spPr>
      </p:pic>
    </p:spTree>
    <p:extLst>
      <p:ext uri="{BB962C8B-B14F-4D97-AF65-F5344CB8AC3E}">
        <p14:creationId xmlns:p14="http://schemas.microsoft.com/office/powerpoint/2010/main" val="10185278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5D8509-ADEC-460E-8DDF-8FAA3B8F7151}"/>
              </a:ext>
            </a:extLst>
          </p:cNvPr>
          <p:cNvSpPr>
            <a:spLocks noGrp="1"/>
          </p:cNvSpPr>
          <p:nvPr>
            <p:ph type="title"/>
          </p:nvPr>
        </p:nvSpPr>
        <p:spPr/>
        <p:txBody>
          <a:bodyPr/>
          <a:lstStyle/>
          <a:p>
            <a:r>
              <a:rPr lang="en-US" dirty="0">
                <a:solidFill>
                  <a:schemeClr val="tx1"/>
                </a:solidFill>
              </a:rPr>
              <a:t>Photobiology</a:t>
            </a:r>
          </a:p>
        </p:txBody>
      </p:sp>
      <p:sp>
        <p:nvSpPr>
          <p:cNvPr id="3" name="Content Placeholder 2">
            <a:extLst>
              <a:ext uri="{FF2B5EF4-FFF2-40B4-BE49-F238E27FC236}">
                <a16:creationId xmlns:a16="http://schemas.microsoft.com/office/drawing/2014/main" xmlns="" id="{1E08B239-000F-4E2D-B255-2E49EF25BED5}"/>
              </a:ext>
            </a:extLst>
          </p:cNvPr>
          <p:cNvSpPr>
            <a:spLocks noGrp="1"/>
          </p:cNvSpPr>
          <p:nvPr>
            <p:ph idx="1"/>
          </p:nvPr>
        </p:nvSpPr>
        <p:spPr/>
        <p:txBody>
          <a:bodyPr/>
          <a:lstStyle/>
          <a:p>
            <a:r>
              <a:rPr lang="en-US" dirty="0"/>
              <a:t>Photobiology is a science that studies interactions between non-ionizing radiation and living organisms.</a:t>
            </a:r>
          </a:p>
          <a:p>
            <a:endParaRPr lang="en-US" dirty="0"/>
          </a:p>
        </p:txBody>
      </p:sp>
    </p:spTree>
    <p:extLst>
      <p:ext uri="{BB962C8B-B14F-4D97-AF65-F5344CB8AC3E}">
        <p14:creationId xmlns:p14="http://schemas.microsoft.com/office/powerpoint/2010/main" val="35487864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DF568D-8C36-4081-9733-50C545B1049F}"/>
              </a:ext>
            </a:extLst>
          </p:cNvPr>
          <p:cNvSpPr>
            <a:spLocks noGrp="1"/>
          </p:cNvSpPr>
          <p:nvPr>
            <p:ph type="title"/>
          </p:nvPr>
        </p:nvSpPr>
        <p:spPr/>
        <p:txBody>
          <a:bodyPr/>
          <a:lstStyle/>
          <a:p>
            <a:r>
              <a:rPr lang="en-US" dirty="0">
                <a:solidFill>
                  <a:schemeClr val="tx1"/>
                </a:solidFill>
              </a:rPr>
              <a:t>Physiology</a:t>
            </a:r>
          </a:p>
        </p:txBody>
      </p:sp>
      <p:sp>
        <p:nvSpPr>
          <p:cNvPr id="3" name="Content Placeholder 2">
            <a:extLst>
              <a:ext uri="{FF2B5EF4-FFF2-40B4-BE49-F238E27FC236}">
                <a16:creationId xmlns:a16="http://schemas.microsoft.com/office/drawing/2014/main" xmlns="" id="{7D399879-95B4-4C06-B47C-7E0AB78CB96D}"/>
              </a:ext>
            </a:extLst>
          </p:cNvPr>
          <p:cNvSpPr>
            <a:spLocks noGrp="1"/>
          </p:cNvSpPr>
          <p:nvPr>
            <p:ph idx="1"/>
          </p:nvPr>
        </p:nvSpPr>
        <p:spPr/>
        <p:txBody>
          <a:bodyPr>
            <a:normAutofit fontScale="92500" lnSpcReduction="10000"/>
          </a:bodyPr>
          <a:lstStyle/>
          <a:p>
            <a:r>
              <a:rPr lang="en-US" dirty="0"/>
              <a:t>Physiology is the science that studies the normal functioning of the body and the basic regulatory mechanisms.</a:t>
            </a:r>
          </a:p>
          <a:p>
            <a:r>
              <a:rPr lang="en-US" dirty="0"/>
              <a:t>Physiology is a natural science that deals with the study and interpretation of physical and chemical factors responsible for the origin, development and course of life, with a special emphasis on the mechanisms that monitor and regulate life processes, i.e. they maintain homeostasis.</a:t>
            </a:r>
          </a:p>
          <a:p>
            <a:r>
              <a:rPr lang="en-US" dirty="0"/>
              <a:t>It deals with the way all living things function, from the simplest viruses to complex multicellular organisms such as humans. The name physiology comes from the Greek words physis (</a:t>
            </a:r>
            <a:r>
              <a:rPr lang="en-US" dirty="0" err="1"/>
              <a:t>φυσις</a:t>
            </a:r>
            <a:r>
              <a:rPr lang="en-US" dirty="0"/>
              <a:t> - nature) and logos (</a:t>
            </a:r>
            <a:r>
              <a:rPr lang="en-US" dirty="0" err="1"/>
              <a:t>λόγος</a:t>
            </a:r>
            <a:r>
              <a:rPr lang="en-US" dirty="0"/>
              <a:t> - science).</a:t>
            </a:r>
          </a:p>
          <a:p>
            <a:endParaRPr lang="en-US" dirty="0"/>
          </a:p>
        </p:txBody>
      </p:sp>
      <p:pic>
        <p:nvPicPr>
          <p:cNvPr id="5" name="Picture 4">
            <a:extLst>
              <a:ext uri="{FF2B5EF4-FFF2-40B4-BE49-F238E27FC236}">
                <a16:creationId xmlns:a16="http://schemas.microsoft.com/office/drawing/2014/main" xmlns="" id="{1379C4B4-3B14-4657-8985-9FE105F617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0247" y="183617"/>
            <a:ext cx="2095500" cy="2356380"/>
          </a:xfrm>
          <a:prstGeom prst="rect">
            <a:avLst/>
          </a:prstGeom>
        </p:spPr>
      </p:pic>
    </p:spTree>
    <p:extLst>
      <p:ext uri="{BB962C8B-B14F-4D97-AF65-F5344CB8AC3E}">
        <p14:creationId xmlns:p14="http://schemas.microsoft.com/office/powerpoint/2010/main" val="39999210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1E4CD33-C3EB-4DE8-900E-07D4F0013019}"/>
              </a:ext>
            </a:extLst>
          </p:cNvPr>
          <p:cNvSpPr>
            <a:spLocks noGrp="1"/>
          </p:cNvSpPr>
          <p:nvPr>
            <p:ph type="title"/>
          </p:nvPr>
        </p:nvSpPr>
        <p:spPr/>
        <p:txBody>
          <a:bodyPr>
            <a:normAutofit/>
          </a:bodyPr>
          <a:lstStyle/>
          <a:p>
            <a:r>
              <a:rPr lang="en-US" dirty="0"/>
              <a:t>Hygiene</a:t>
            </a:r>
          </a:p>
        </p:txBody>
      </p:sp>
      <p:sp>
        <p:nvSpPr>
          <p:cNvPr id="3" name="Content Placeholder 2">
            <a:extLst>
              <a:ext uri="{FF2B5EF4-FFF2-40B4-BE49-F238E27FC236}">
                <a16:creationId xmlns:a16="http://schemas.microsoft.com/office/drawing/2014/main" xmlns="" id="{90B22619-DB5E-48CF-B285-56E7F962157B}"/>
              </a:ext>
            </a:extLst>
          </p:cNvPr>
          <p:cNvSpPr>
            <a:spLocks noGrp="1"/>
          </p:cNvSpPr>
          <p:nvPr>
            <p:ph idx="1"/>
          </p:nvPr>
        </p:nvSpPr>
        <p:spPr/>
        <p:txBody>
          <a:bodyPr/>
          <a:lstStyle/>
          <a:p>
            <a:r>
              <a:rPr lang="en-US" dirty="0"/>
              <a:t>Hygiene is the science of health whose basic value is to express the need to preserve and protect people's health. The tasks of hygiene as a modern science are grouped into several specialized areas: from personal hygiene, work hygiene, hygiene of physical culture, communal hygiene, hygiene in emergency situations, school hygiene to mental hygiene, and they strive to "form the unity of the total readiness of people to in the challenges of modern life, choices for health".</a:t>
            </a:r>
          </a:p>
          <a:p>
            <a:endParaRPr lang="en-US" b="1" dirty="0"/>
          </a:p>
        </p:txBody>
      </p:sp>
      <p:pic>
        <p:nvPicPr>
          <p:cNvPr id="7" name="Picture 6">
            <a:extLst>
              <a:ext uri="{FF2B5EF4-FFF2-40B4-BE49-F238E27FC236}">
                <a16:creationId xmlns:a16="http://schemas.microsoft.com/office/drawing/2014/main" xmlns="" id="{A6DC196A-69FD-4358-8637-227262915A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88026" y="222335"/>
            <a:ext cx="2011680" cy="2639398"/>
          </a:xfrm>
          <a:prstGeom prst="rect">
            <a:avLst/>
          </a:prstGeom>
        </p:spPr>
      </p:pic>
    </p:spTree>
    <p:extLst>
      <p:ext uri="{BB962C8B-B14F-4D97-AF65-F5344CB8AC3E}">
        <p14:creationId xmlns:p14="http://schemas.microsoft.com/office/powerpoint/2010/main" val="16407198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E421C1-7D63-4ADF-9003-512EDCBA7C15}"/>
              </a:ext>
            </a:extLst>
          </p:cNvPr>
          <p:cNvSpPr>
            <a:spLocks noGrp="1"/>
          </p:cNvSpPr>
          <p:nvPr>
            <p:ph type="title"/>
          </p:nvPr>
        </p:nvSpPr>
        <p:spPr/>
        <p:txBody>
          <a:bodyPr/>
          <a:lstStyle/>
          <a:p>
            <a:r>
              <a:rPr lang="en-US" b="1" dirty="0"/>
              <a:t>Ecology</a:t>
            </a:r>
            <a:endParaRPr lang="en-US" dirty="0"/>
          </a:p>
        </p:txBody>
      </p:sp>
      <p:sp>
        <p:nvSpPr>
          <p:cNvPr id="3" name="Content Placeholder 2">
            <a:extLst>
              <a:ext uri="{FF2B5EF4-FFF2-40B4-BE49-F238E27FC236}">
                <a16:creationId xmlns:a16="http://schemas.microsoft.com/office/drawing/2014/main" xmlns="" id="{BC6922F3-D929-49AD-BA98-4EE9D90A7997}"/>
              </a:ext>
            </a:extLst>
          </p:cNvPr>
          <p:cNvSpPr>
            <a:spLocks noGrp="1"/>
          </p:cNvSpPr>
          <p:nvPr>
            <p:ph idx="1"/>
          </p:nvPr>
        </p:nvSpPr>
        <p:spPr/>
        <p:txBody>
          <a:bodyPr>
            <a:normAutofit fontScale="92500" lnSpcReduction="10000"/>
          </a:bodyPr>
          <a:lstStyle/>
          <a:p>
            <a:r>
              <a:rPr lang="en-US" dirty="0"/>
              <a:t>Ecology is the science of the environment, and how it affects living beings and how they affect it. The name science comes from the Greek words oikos — home, household and logos — science, study.</a:t>
            </a:r>
          </a:p>
          <a:p>
            <a:r>
              <a:rPr lang="en-US" dirty="0"/>
              <a:t>Ecology is a scientific discipline that studies the arrangement and distribution of living organisms and the biological interactions between organisms and their environment. The environment (environment) of organisms includes physical properties, which can be summarized by abiotic factors such as climate and geological conditions (geology), but also includes other organisms that share with it its ecosystem or habitat.</a:t>
            </a:r>
          </a:p>
          <a:p>
            <a:endParaRPr lang="en-US" dirty="0"/>
          </a:p>
          <a:p>
            <a:endParaRPr lang="en-US" dirty="0"/>
          </a:p>
        </p:txBody>
      </p:sp>
      <p:pic>
        <p:nvPicPr>
          <p:cNvPr id="5" name="Picture 4">
            <a:extLst>
              <a:ext uri="{FF2B5EF4-FFF2-40B4-BE49-F238E27FC236}">
                <a16:creationId xmlns:a16="http://schemas.microsoft.com/office/drawing/2014/main" xmlns="" id="{4AA075A3-756D-4C9A-8E80-CC082EAD55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7708" y="40216"/>
            <a:ext cx="2381250" cy="2381250"/>
          </a:xfrm>
          <a:prstGeom prst="rect">
            <a:avLst/>
          </a:prstGeom>
        </p:spPr>
      </p:pic>
    </p:spTree>
    <p:extLst>
      <p:ext uri="{BB962C8B-B14F-4D97-AF65-F5344CB8AC3E}">
        <p14:creationId xmlns:p14="http://schemas.microsoft.com/office/powerpoint/2010/main" val="1257098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Medicine is the practice of maintaining health and preventing, alleviating or treating disease.</a:t>
            </a:r>
          </a:p>
          <a:p>
            <a:r>
              <a:rPr lang="en-US" dirty="0"/>
              <a:t>Medicine is the </a:t>
            </a:r>
            <a:r>
              <a:rPr lang="en-US" dirty="0">
                <a:solidFill>
                  <a:srgbClr val="FF0000"/>
                </a:solidFill>
              </a:rPr>
              <a:t>field</a:t>
            </a:r>
            <a:r>
              <a:rPr lang="en-US" dirty="0"/>
              <a:t> of health and healing.</a:t>
            </a:r>
          </a:p>
          <a:p>
            <a:r>
              <a:rPr lang="en-US" dirty="0"/>
              <a:t>Medicine is the science and practice of patient care, management, diagnosis, prognosis, prevention, treatment, alleviation of injury or disease, and promotion of health.</a:t>
            </a:r>
          </a:p>
          <a:p>
            <a:endParaRPr lang="en-US" dirty="0"/>
          </a:p>
        </p:txBody>
      </p:sp>
    </p:spTree>
    <p:extLst>
      <p:ext uri="{BB962C8B-B14F-4D97-AF65-F5344CB8AC3E}">
        <p14:creationId xmlns:p14="http://schemas.microsoft.com/office/powerpoint/2010/main" val="14032278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940C0E-65E5-4191-937E-CB751D3812AC}"/>
              </a:ext>
            </a:extLst>
          </p:cNvPr>
          <p:cNvSpPr>
            <a:spLocks noGrp="1"/>
          </p:cNvSpPr>
          <p:nvPr>
            <p:ph type="title"/>
          </p:nvPr>
        </p:nvSpPr>
        <p:spPr/>
        <p:txBody>
          <a:bodyPr/>
          <a:lstStyle/>
          <a:p>
            <a:r>
              <a:rPr lang="en-US" dirty="0"/>
              <a:t>Histology</a:t>
            </a:r>
          </a:p>
        </p:txBody>
      </p:sp>
      <p:sp>
        <p:nvSpPr>
          <p:cNvPr id="3" name="Content Placeholder 2">
            <a:extLst>
              <a:ext uri="{FF2B5EF4-FFF2-40B4-BE49-F238E27FC236}">
                <a16:creationId xmlns:a16="http://schemas.microsoft.com/office/drawing/2014/main" xmlns="" id="{02A0FA34-7CC5-4035-AB78-5C8AF7B52D43}"/>
              </a:ext>
            </a:extLst>
          </p:cNvPr>
          <p:cNvSpPr>
            <a:spLocks noGrp="1"/>
          </p:cNvSpPr>
          <p:nvPr>
            <p:ph idx="1"/>
          </p:nvPr>
        </p:nvSpPr>
        <p:spPr/>
        <p:txBody>
          <a:bodyPr>
            <a:normAutofit lnSpcReduction="10000"/>
          </a:bodyPr>
          <a:lstStyle/>
          <a:p>
            <a:r>
              <a:rPr lang="en-US" dirty="0"/>
              <a:t>Histology deals with the study of the structures of biological tissues under the influence of light microscopy, electron microscopy and immunohistochemistry.</a:t>
            </a:r>
          </a:p>
          <a:p>
            <a:r>
              <a:rPr lang="en-US" dirty="0"/>
              <a:t>Histology is a biological discipline that studies tissues. Modern histological methodology is based on the use of a microscope. The informal name of histology is also microscopic anatomy. Histopathology is the study of diseased tissue, and is a very important part of the discipline called anatomical pathology, by which a diagnosis of diseased tissue can be clearly established.</a:t>
            </a:r>
          </a:p>
          <a:p>
            <a:endParaRPr lang="en-US" dirty="0"/>
          </a:p>
        </p:txBody>
      </p:sp>
      <p:pic>
        <p:nvPicPr>
          <p:cNvPr id="6" name="Picture 5">
            <a:extLst>
              <a:ext uri="{FF2B5EF4-FFF2-40B4-BE49-F238E27FC236}">
                <a16:creationId xmlns:a16="http://schemas.microsoft.com/office/drawing/2014/main" xmlns="" id="{6E01B68A-E726-45F8-839B-F75B3708BD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4300" y="203200"/>
            <a:ext cx="2061633" cy="2082799"/>
          </a:xfrm>
          <a:prstGeom prst="rect">
            <a:avLst/>
          </a:prstGeom>
        </p:spPr>
      </p:pic>
    </p:spTree>
    <p:extLst>
      <p:ext uri="{BB962C8B-B14F-4D97-AF65-F5344CB8AC3E}">
        <p14:creationId xmlns:p14="http://schemas.microsoft.com/office/powerpoint/2010/main" val="24962842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9B46ED3-56BE-433D-91BC-EC93DE48025B}"/>
              </a:ext>
            </a:extLst>
          </p:cNvPr>
          <p:cNvSpPr>
            <a:spLocks noGrp="1"/>
          </p:cNvSpPr>
          <p:nvPr>
            <p:ph type="title"/>
          </p:nvPr>
        </p:nvSpPr>
        <p:spPr/>
        <p:txBody>
          <a:bodyPr/>
          <a:lstStyle/>
          <a:p>
            <a:r>
              <a:rPr lang="en-US" dirty="0">
                <a:solidFill>
                  <a:schemeClr val="tx1"/>
                </a:solidFill>
              </a:rPr>
              <a:t>Cytology </a:t>
            </a:r>
          </a:p>
        </p:txBody>
      </p:sp>
      <p:sp>
        <p:nvSpPr>
          <p:cNvPr id="3" name="Content Placeholder 2">
            <a:extLst>
              <a:ext uri="{FF2B5EF4-FFF2-40B4-BE49-F238E27FC236}">
                <a16:creationId xmlns:a16="http://schemas.microsoft.com/office/drawing/2014/main" xmlns="" id="{18433F41-3081-4107-A831-054B89AF7D46}"/>
              </a:ext>
            </a:extLst>
          </p:cNvPr>
          <p:cNvSpPr>
            <a:spLocks noGrp="1"/>
          </p:cNvSpPr>
          <p:nvPr>
            <p:ph idx="1"/>
          </p:nvPr>
        </p:nvSpPr>
        <p:spPr/>
        <p:txBody>
          <a:bodyPr/>
          <a:lstStyle/>
          <a:p>
            <a:r>
              <a:rPr lang="en-US" dirty="0"/>
              <a:t>Cytology deals with the microscopic study of individual cells.</a:t>
            </a:r>
          </a:p>
          <a:p>
            <a:r>
              <a:rPr lang="en-US" dirty="0"/>
              <a:t>Cytology or cell biology is a biological discipline that aims to study and understand cells. This kind of study takes place at the microscopic and molecular level and includes the physical properties of the cell, life cycle, cell division, physiology and communication of one cell with another.</a:t>
            </a:r>
          </a:p>
        </p:txBody>
      </p:sp>
      <p:pic>
        <p:nvPicPr>
          <p:cNvPr id="5" name="Picture 4">
            <a:extLst>
              <a:ext uri="{FF2B5EF4-FFF2-40B4-BE49-F238E27FC236}">
                <a16:creationId xmlns:a16="http://schemas.microsoft.com/office/drawing/2014/main" xmlns="" id="{A4A40D77-46C8-4368-8DC8-961D6DB791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83575" y="619124"/>
            <a:ext cx="2381250" cy="1666875"/>
          </a:xfrm>
          <a:prstGeom prst="rect">
            <a:avLst/>
          </a:prstGeom>
        </p:spPr>
      </p:pic>
    </p:spTree>
    <p:extLst>
      <p:ext uri="{BB962C8B-B14F-4D97-AF65-F5344CB8AC3E}">
        <p14:creationId xmlns:p14="http://schemas.microsoft.com/office/powerpoint/2010/main" val="22204915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p:cNvSpPr>
            <a:spLocks noGrp="1" noChangeArrowheads="1"/>
          </p:cNvSpPr>
          <p:nvPr>
            <p:ph idx="1"/>
          </p:nvPr>
        </p:nvSpPr>
        <p:spPr>
          <a:xfrm>
            <a:off x="1919288" y="1341438"/>
            <a:ext cx="8229600" cy="4525962"/>
          </a:xfrm>
        </p:spPr>
        <p:txBody>
          <a:bodyPr/>
          <a:lstStyle/>
          <a:p>
            <a:pPr eaLnBrk="1" hangingPunct="1">
              <a:lnSpc>
                <a:spcPct val="90000"/>
              </a:lnSpc>
            </a:pPr>
            <a:endParaRPr lang="sr-Cyrl-RS" dirty="0">
              <a:latin typeface="Times New Roman" panose="02020603050405020304" pitchFamily="18" charset="0"/>
              <a:cs typeface="Times New Roman" panose="02020603050405020304" pitchFamily="18" charset="0"/>
            </a:endParaRPr>
          </a:p>
          <a:p>
            <a:pPr eaLnBrk="1" hangingPunct="1">
              <a:lnSpc>
                <a:spcPct val="90000"/>
              </a:lnSpc>
            </a:pPr>
            <a:endParaRPr lang="sr-Cyrl-RS" dirty="0">
              <a:latin typeface="Times New Roman" panose="02020603050405020304" pitchFamily="18" charset="0"/>
              <a:cs typeface="Times New Roman" panose="02020603050405020304" pitchFamily="18" charset="0"/>
            </a:endParaRPr>
          </a:p>
          <a:p>
            <a:pPr eaLnBrk="1" hangingPunct="1">
              <a:lnSpc>
                <a:spcPct val="90000"/>
              </a:lnSpc>
            </a:pPr>
            <a:endParaRPr lang="sr-Cyrl-RS" dirty="0">
              <a:latin typeface="Times New Roman" panose="02020603050405020304" pitchFamily="18" charset="0"/>
              <a:cs typeface="Times New Roman" panose="02020603050405020304" pitchFamily="18" charset="0"/>
            </a:endParaRPr>
          </a:p>
          <a:p>
            <a:pPr eaLnBrk="1" hangingPunct="1">
              <a:lnSpc>
                <a:spcPct val="90000"/>
              </a:lnSpc>
            </a:pPr>
            <a:endParaRPr lang="sr-Cyrl-RS" dirty="0">
              <a:latin typeface="Times New Roman" panose="02020603050405020304" pitchFamily="18" charset="0"/>
              <a:cs typeface="Times New Roman" panose="02020603050405020304" pitchFamily="18" charset="0"/>
            </a:endParaRPr>
          </a:p>
          <a:p>
            <a:pPr eaLnBrk="1" hangingPunct="1">
              <a:lnSpc>
                <a:spcPct val="90000"/>
              </a:lnSpc>
              <a:buFont typeface="Wingdings 3" panose="05040102010807070707" pitchFamily="18" charset="2"/>
              <a:buNone/>
            </a:pPr>
            <a:r>
              <a:rPr lang="sr-Cyrl-RS" dirty="0">
                <a:latin typeface="Times New Roman" panose="02020603050405020304" pitchFamily="18" charset="0"/>
                <a:cs typeface="Times New Roman" panose="02020603050405020304" pitchFamily="18" charset="0"/>
              </a:rPr>
              <a:t>                          </a:t>
            </a:r>
            <a:r>
              <a:rPr lang="en-US" dirty="0">
                <a:latin typeface="Calibri" panose="020F0502020204030204" pitchFamily="34" charset="0"/>
                <a:cs typeface="Calibri" panose="020F0502020204030204" pitchFamily="34" charset="0"/>
              </a:rPr>
              <a:t>THANK YOU FOR YOUR ATTENTION!</a:t>
            </a:r>
          </a:p>
          <a:p>
            <a:pPr eaLnBrk="1" hangingPunct="1">
              <a:lnSpc>
                <a:spcPct val="90000"/>
              </a:lnSpc>
              <a:buFont typeface="Wingdings 3" panose="05040102010807070707" pitchFamily="18" charset="2"/>
              <a:buNone/>
            </a:pPr>
            <a:endParaRPr lang="en-US">
              <a:latin typeface="Calibri" panose="020F0502020204030204" pitchFamily="34" charset="0"/>
              <a:cs typeface="Calibri" panose="020F0502020204030204" pitchFamily="34" charset="0"/>
            </a:endParaRPr>
          </a:p>
          <a:p>
            <a:pPr eaLnBrk="1" hangingPunct="1">
              <a:lnSpc>
                <a:spcPct val="90000"/>
              </a:lnSpc>
              <a:buFont typeface="Wingdings 3" panose="05040102010807070707" pitchFamily="18" charset="2"/>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75077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758FB580-64C1-4FFF-A8A3-A8727F642970}"/>
              </a:ext>
            </a:extLst>
          </p:cNvPr>
          <p:cNvSpPr>
            <a:spLocks noGrp="1"/>
          </p:cNvSpPr>
          <p:nvPr>
            <p:ph idx="1"/>
          </p:nvPr>
        </p:nvSpPr>
        <p:spPr/>
        <p:txBody>
          <a:bodyPr/>
          <a:lstStyle/>
          <a:p>
            <a:r>
              <a:rPr lang="en-US" dirty="0"/>
              <a:t>Medicine is an applied biological science that deals with the study and treatment of living organisms.</a:t>
            </a:r>
          </a:p>
        </p:txBody>
      </p:sp>
    </p:spTree>
    <p:extLst>
      <p:ext uri="{BB962C8B-B14F-4D97-AF65-F5344CB8AC3E}">
        <p14:creationId xmlns:p14="http://schemas.microsoft.com/office/powerpoint/2010/main" val="26586057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CDF6E85-893A-41B5-B202-491ECF70F2F2}"/>
              </a:ext>
            </a:extLst>
          </p:cNvPr>
          <p:cNvSpPr>
            <a:spLocks noGrp="1"/>
          </p:cNvSpPr>
          <p:nvPr>
            <p:ph type="title"/>
          </p:nvPr>
        </p:nvSpPr>
        <p:spPr/>
        <p:txBody>
          <a:bodyPr>
            <a:normAutofit/>
          </a:bodyPr>
          <a:lstStyle/>
          <a:p>
            <a:r>
              <a:rPr lang="en-US" dirty="0" smtClean="0">
                <a:solidFill>
                  <a:schemeClr val="tx1"/>
                </a:solidFill>
              </a:rPr>
              <a:t>Anatomy</a:t>
            </a:r>
            <a:endParaRPr lang="en-US" dirty="0">
              <a:solidFill>
                <a:schemeClr val="tx1"/>
              </a:solidFill>
            </a:endParaRPr>
          </a:p>
        </p:txBody>
      </p:sp>
      <p:sp>
        <p:nvSpPr>
          <p:cNvPr id="3" name="Content Placeholder 2">
            <a:extLst>
              <a:ext uri="{FF2B5EF4-FFF2-40B4-BE49-F238E27FC236}">
                <a16:creationId xmlns:a16="http://schemas.microsoft.com/office/drawing/2014/main" xmlns="" id="{3F326D66-DD23-45F4-9310-56A8B132ECFA}"/>
              </a:ext>
            </a:extLst>
          </p:cNvPr>
          <p:cNvSpPr>
            <a:spLocks noGrp="1"/>
          </p:cNvSpPr>
          <p:nvPr>
            <p:ph idx="1"/>
          </p:nvPr>
        </p:nvSpPr>
        <p:spPr>
          <a:xfrm>
            <a:off x="1295401" y="2556932"/>
            <a:ext cx="8205617" cy="3318936"/>
          </a:xfrm>
        </p:spPr>
        <p:txBody>
          <a:bodyPr>
            <a:normAutofit fontScale="92500"/>
          </a:bodyPr>
          <a:lstStyle/>
          <a:p>
            <a:r>
              <a:rPr lang="en-US" dirty="0"/>
              <a:t>Anatomy is the study of the physical structure of organisms. In contrast to macroscopic or gross anatomy, cytology and histology are concerned with microscopic structures.</a:t>
            </a:r>
          </a:p>
          <a:p>
            <a:r>
              <a:rPr lang="en-US" dirty="0"/>
              <a:t>The word anatomy is derived from the Greek word </a:t>
            </a:r>
            <a:r>
              <a:rPr lang="en-US" dirty="0" err="1"/>
              <a:t>ἀν</a:t>
            </a:r>
            <a:r>
              <a:rPr lang="en-US" dirty="0"/>
              <a:t>ατομή anatomē "dissection" (from Greek ἀνατέμνω anatemnō "to cut, cut").</a:t>
            </a:r>
          </a:p>
          <a:p>
            <a:r>
              <a:rPr lang="en-US" dirty="0"/>
              <a:t>It is divided into animal anatomy — zootomy and plant anatomy — </a:t>
            </a:r>
            <a:r>
              <a:rPr lang="en-US" dirty="0" err="1"/>
              <a:t>phytonomy</a:t>
            </a:r>
            <a:r>
              <a:rPr lang="en-US" dirty="0"/>
              <a:t>.</a:t>
            </a:r>
          </a:p>
          <a:p>
            <a:r>
              <a:rPr lang="en-US" dirty="0"/>
              <a:t>The most important type of anatomy to us is human anatomy.</a:t>
            </a:r>
          </a:p>
        </p:txBody>
      </p:sp>
      <p:pic>
        <p:nvPicPr>
          <p:cNvPr id="5" name="Picture 4">
            <a:extLst>
              <a:ext uri="{FF2B5EF4-FFF2-40B4-BE49-F238E27FC236}">
                <a16:creationId xmlns:a16="http://schemas.microsoft.com/office/drawing/2014/main" xmlns="" id="{1DC7E2E7-8A38-4E20-B6B6-6C351EE81D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40151" y="1836147"/>
            <a:ext cx="2381250" cy="4219575"/>
          </a:xfrm>
          <a:prstGeom prst="rect">
            <a:avLst/>
          </a:prstGeom>
        </p:spPr>
      </p:pic>
      <p:pic>
        <p:nvPicPr>
          <p:cNvPr id="7" name="Picture 6">
            <a:extLst>
              <a:ext uri="{FF2B5EF4-FFF2-40B4-BE49-F238E27FC236}">
                <a16:creationId xmlns:a16="http://schemas.microsoft.com/office/drawing/2014/main" xmlns="" id="{F1CD8F72-5A9F-47AC-81C6-7AE3A97B8B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1" y="745067"/>
            <a:ext cx="2353732" cy="1540932"/>
          </a:xfrm>
          <a:prstGeom prst="rect">
            <a:avLst/>
          </a:prstGeom>
        </p:spPr>
      </p:pic>
    </p:spTree>
    <p:extLst>
      <p:ext uri="{BB962C8B-B14F-4D97-AF65-F5344CB8AC3E}">
        <p14:creationId xmlns:p14="http://schemas.microsoft.com/office/powerpoint/2010/main" val="785247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A743F40-0EB7-4D93-A33D-B2EA021F69DF}"/>
              </a:ext>
            </a:extLst>
          </p:cNvPr>
          <p:cNvSpPr>
            <a:spLocks noGrp="1"/>
          </p:cNvSpPr>
          <p:nvPr>
            <p:ph type="title"/>
          </p:nvPr>
        </p:nvSpPr>
        <p:spPr/>
        <p:txBody>
          <a:bodyPr/>
          <a:lstStyle/>
          <a:p>
            <a:r>
              <a:rPr lang="en-US" dirty="0"/>
              <a:t>Biochemistry</a:t>
            </a:r>
            <a:endParaRPr lang="en-US" dirty="0">
              <a:solidFill>
                <a:schemeClr val="tx1"/>
              </a:solidFill>
            </a:endParaRPr>
          </a:p>
        </p:txBody>
      </p:sp>
      <p:sp>
        <p:nvSpPr>
          <p:cNvPr id="3" name="Content Placeholder 2">
            <a:extLst>
              <a:ext uri="{FF2B5EF4-FFF2-40B4-BE49-F238E27FC236}">
                <a16:creationId xmlns:a16="http://schemas.microsoft.com/office/drawing/2014/main" xmlns="" id="{441D9318-8BB2-4023-A032-E21891D394AB}"/>
              </a:ext>
            </a:extLst>
          </p:cNvPr>
          <p:cNvSpPr>
            <a:spLocks noGrp="1"/>
          </p:cNvSpPr>
          <p:nvPr>
            <p:ph idx="1"/>
          </p:nvPr>
        </p:nvSpPr>
        <p:spPr/>
        <p:txBody>
          <a:bodyPr/>
          <a:lstStyle/>
          <a:p>
            <a:r>
              <a:rPr lang="en-US" dirty="0"/>
              <a:t>Biochemistry is the study of the chemistry taking place in living organisms, especially the structure and function of their chemical components</a:t>
            </a:r>
            <a:r>
              <a:rPr lang="ru-RU" dirty="0"/>
              <a:t>.</a:t>
            </a:r>
            <a:endParaRPr lang="en-US" dirty="0"/>
          </a:p>
          <a:p>
            <a:endParaRPr lang="en-US" dirty="0"/>
          </a:p>
        </p:txBody>
      </p:sp>
      <p:pic>
        <p:nvPicPr>
          <p:cNvPr id="5" name="Picture 4">
            <a:extLst>
              <a:ext uri="{FF2B5EF4-FFF2-40B4-BE49-F238E27FC236}">
                <a16:creationId xmlns:a16="http://schemas.microsoft.com/office/drawing/2014/main" xmlns="" id="{00B19EF6-7C63-4008-976B-2F20A8FF0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05972" y="66675"/>
            <a:ext cx="2381250" cy="3362325"/>
          </a:xfrm>
          <a:prstGeom prst="rect">
            <a:avLst/>
          </a:prstGeom>
        </p:spPr>
      </p:pic>
      <p:pic>
        <p:nvPicPr>
          <p:cNvPr id="7" name="Picture 6">
            <a:extLst>
              <a:ext uri="{FF2B5EF4-FFF2-40B4-BE49-F238E27FC236}">
                <a16:creationId xmlns:a16="http://schemas.microsoft.com/office/drawing/2014/main" xmlns="" id="{A3477B68-D042-488E-AE55-72E2763080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2683" y="3763433"/>
            <a:ext cx="1714500" cy="2819400"/>
          </a:xfrm>
          <a:prstGeom prst="rect">
            <a:avLst/>
          </a:prstGeom>
        </p:spPr>
      </p:pic>
    </p:spTree>
    <p:extLst>
      <p:ext uri="{BB962C8B-B14F-4D97-AF65-F5344CB8AC3E}">
        <p14:creationId xmlns:p14="http://schemas.microsoft.com/office/powerpoint/2010/main" val="38337165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64512B-BF56-4F63-9B81-130600E6A100}"/>
              </a:ext>
            </a:extLst>
          </p:cNvPr>
          <p:cNvSpPr>
            <a:spLocks noGrp="1"/>
          </p:cNvSpPr>
          <p:nvPr>
            <p:ph type="title"/>
          </p:nvPr>
        </p:nvSpPr>
        <p:spPr/>
        <p:txBody>
          <a:bodyPr/>
          <a:lstStyle/>
          <a:p>
            <a:r>
              <a:rPr lang="en-US" dirty="0"/>
              <a:t>Biomechanics</a:t>
            </a:r>
            <a:endParaRPr lang="en-US" dirty="0">
              <a:solidFill>
                <a:schemeClr val="tx1"/>
              </a:solidFill>
            </a:endParaRPr>
          </a:p>
        </p:txBody>
      </p:sp>
      <p:sp>
        <p:nvSpPr>
          <p:cNvPr id="3" name="Content Placeholder 2">
            <a:extLst>
              <a:ext uri="{FF2B5EF4-FFF2-40B4-BE49-F238E27FC236}">
                <a16:creationId xmlns:a16="http://schemas.microsoft.com/office/drawing/2014/main" xmlns="" id="{BDA1095C-F887-450B-94D4-3399688D0CFF}"/>
              </a:ext>
            </a:extLst>
          </p:cNvPr>
          <p:cNvSpPr>
            <a:spLocks noGrp="1"/>
          </p:cNvSpPr>
          <p:nvPr>
            <p:ph idx="1"/>
          </p:nvPr>
        </p:nvSpPr>
        <p:spPr>
          <a:xfrm>
            <a:off x="1295400" y="2556931"/>
            <a:ext cx="10007599" cy="3674535"/>
          </a:xfrm>
        </p:spPr>
        <p:txBody>
          <a:bodyPr>
            <a:normAutofit fontScale="92500"/>
          </a:bodyPr>
          <a:lstStyle/>
          <a:p>
            <a:r>
              <a:rPr lang="en-US" dirty="0"/>
              <a:t>Biomechanics is the study of the structure and function of biological systems by means of the methods of Mechanics.</a:t>
            </a:r>
          </a:p>
          <a:p>
            <a:r>
              <a:rPr lang="en-US" dirty="0"/>
              <a:t>Biomechanics is the study of the structure, function and motion of the mechanical aspects of biological systems, at any level from whole organisms to organs, cells and cell organelles, using the methods of mechanics. </a:t>
            </a:r>
          </a:p>
          <a:p>
            <a:r>
              <a:rPr lang="en-US" dirty="0"/>
              <a:t>Biomechanics is a branch of biophysics. The word "biomechanics" (1899) and the related "biomechanical" (1856) come from the Ancient Greek β</a:t>
            </a:r>
            <a:r>
              <a:rPr lang="en-US" dirty="0" err="1"/>
              <a:t>ίος</a:t>
            </a:r>
            <a:r>
              <a:rPr lang="en-US" dirty="0"/>
              <a:t> bios "life" and </a:t>
            </a:r>
            <a:r>
              <a:rPr lang="en-US" dirty="0" err="1"/>
              <a:t>μηχ</a:t>
            </a:r>
            <a:r>
              <a:rPr lang="en-US" dirty="0"/>
              <a:t>ανική, mēchanikē "mechanics", to refer to the study of the mechanical principles of living organisms, particularly their movement and structure.</a:t>
            </a:r>
          </a:p>
        </p:txBody>
      </p:sp>
      <p:pic>
        <p:nvPicPr>
          <p:cNvPr id="5" name="Picture 4">
            <a:extLst>
              <a:ext uri="{FF2B5EF4-FFF2-40B4-BE49-F238E27FC236}">
                <a16:creationId xmlns:a16="http://schemas.microsoft.com/office/drawing/2014/main" xmlns="" id="{0B12214D-8285-41F4-B557-06813ED4C2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73533" y="110065"/>
            <a:ext cx="2929466" cy="2175934"/>
          </a:xfrm>
          <a:prstGeom prst="rect">
            <a:avLst/>
          </a:prstGeom>
        </p:spPr>
      </p:pic>
    </p:spTree>
    <p:extLst>
      <p:ext uri="{BB962C8B-B14F-4D97-AF65-F5344CB8AC3E}">
        <p14:creationId xmlns:p14="http://schemas.microsoft.com/office/powerpoint/2010/main" val="4155746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492AE8-7739-4243-83DF-1A24369777BA}"/>
              </a:ext>
            </a:extLst>
          </p:cNvPr>
          <p:cNvSpPr>
            <a:spLocks noGrp="1"/>
          </p:cNvSpPr>
          <p:nvPr>
            <p:ph type="title"/>
          </p:nvPr>
        </p:nvSpPr>
        <p:spPr/>
        <p:txBody>
          <a:bodyPr/>
          <a:lstStyle/>
          <a:p>
            <a:r>
              <a:rPr lang="en-US" dirty="0"/>
              <a:t>Biostatistics</a:t>
            </a:r>
            <a:endParaRPr lang="en-US" dirty="0">
              <a:solidFill>
                <a:schemeClr val="tx1"/>
              </a:solidFill>
            </a:endParaRPr>
          </a:p>
        </p:txBody>
      </p:sp>
      <p:sp>
        <p:nvSpPr>
          <p:cNvPr id="3" name="Content Placeholder 2">
            <a:extLst>
              <a:ext uri="{FF2B5EF4-FFF2-40B4-BE49-F238E27FC236}">
                <a16:creationId xmlns:a16="http://schemas.microsoft.com/office/drawing/2014/main" xmlns="" id="{50956B0B-5EEB-4BFB-AA80-A836EF148746}"/>
              </a:ext>
            </a:extLst>
          </p:cNvPr>
          <p:cNvSpPr>
            <a:spLocks noGrp="1"/>
          </p:cNvSpPr>
          <p:nvPr>
            <p:ph idx="1"/>
          </p:nvPr>
        </p:nvSpPr>
        <p:spPr/>
        <p:txBody>
          <a:bodyPr/>
          <a:lstStyle/>
          <a:p>
            <a:r>
              <a:rPr lang="en-US" dirty="0"/>
              <a:t>Biostatistics is the application of statistics to biological </a:t>
            </a:r>
            <a:r>
              <a:rPr lang="en-US" dirty="0">
                <a:solidFill>
                  <a:srgbClr val="FF0000"/>
                </a:solidFill>
              </a:rPr>
              <a:t>fields </a:t>
            </a:r>
            <a:r>
              <a:rPr lang="en-US" dirty="0"/>
              <a:t>in the broadest sense. A knowledge of biostatistics is essential in the planning, evaluation, and interpretation of medical research. It is also fundamental to epidemiology and evidence-based medicine.</a:t>
            </a:r>
          </a:p>
        </p:txBody>
      </p:sp>
    </p:spTree>
    <p:extLst>
      <p:ext uri="{BB962C8B-B14F-4D97-AF65-F5344CB8AC3E}">
        <p14:creationId xmlns:p14="http://schemas.microsoft.com/office/powerpoint/2010/main" val="18029519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6C36A33-68F2-4C29-A77B-D19086CF0D8E}"/>
              </a:ext>
            </a:extLst>
          </p:cNvPr>
          <p:cNvSpPr>
            <a:spLocks noGrp="1"/>
          </p:cNvSpPr>
          <p:nvPr>
            <p:ph type="title"/>
          </p:nvPr>
        </p:nvSpPr>
        <p:spPr/>
        <p:txBody>
          <a:bodyPr/>
          <a:lstStyle/>
          <a:p>
            <a:r>
              <a:rPr lang="en-US" dirty="0"/>
              <a:t>Biophysics</a:t>
            </a:r>
            <a:endParaRPr lang="en-US" dirty="0">
              <a:solidFill>
                <a:schemeClr val="tx1"/>
              </a:solidFill>
            </a:endParaRPr>
          </a:p>
        </p:txBody>
      </p:sp>
      <p:sp>
        <p:nvSpPr>
          <p:cNvPr id="3" name="Content Placeholder 2">
            <a:extLst>
              <a:ext uri="{FF2B5EF4-FFF2-40B4-BE49-F238E27FC236}">
                <a16:creationId xmlns:a16="http://schemas.microsoft.com/office/drawing/2014/main" xmlns="" id="{8275ED3D-B9EF-49FB-81DF-CA57EE252A61}"/>
              </a:ext>
            </a:extLst>
          </p:cNvPr>
          <p:cNvSpPr>
            <a:spLocks noGrp="1"/>
          </p:cNvSpPr>
          <p:nvPr>
            <p:ph idx="1"/>
          </p:nvPr>
        </p:nvSpPr>
        <p:spPr>
          <a:xfrm>
            <a:off x="1295402" y="2347899"/>
            <a:ext cx="9601196" cy="3318936"/>
          </a:xfrm>
        </p:spPr>
        <p:txBody>
          <a:bodyPr/>
          <a:lstStyle/>
          <a:p>
            <a:r>
              <a:rPr lang="en-US" dirty="0"/>
              <a:t>Biophysics is an interdisciplinary science that uses the methods of physics and physical chemistry to study biological systems.</a:t>
            </a:r>
          </a:p>
          <a:p>
            <a:r>
              <a:rPr lang="en-US" dirty="0"/>
              <a:t>The term </a:t>
            </a:r>
            <a:r>
              <a:rPr lang="en-US" i="1" dirty="0" smtClean="0"/>
              <a:t>biophysics </a:t>
            </a:r>
            <a:r>
              <a:rPr lang="en-US" dirty="0" smtClean="0"/>
              <a:t> </a:t>
            </a:r>
            <a:r>
              <a:rPr lang="en-US" dirty="0"/>
              <a:t>was originally introduced by </a:t>
            </a:r>
            <a:r>
              <a:rPr lang="en-US" b="1" i="1" u="sng" dirty="0"/>
              <a:t>Karl Pearson </a:t>
            </a:r>
            <a:r>
              <a:rPr lang="en-US" dirty="0"/>
              <a:t>in 1892.</a:t>
            </a:r>
          </a:p>
          <a:p>
            <a:r>
              <a:rPr lang="en-US" dirty="0"/>
              <a:t>Biophysics deals with the physical aspects of the functioning of living systems.</a:t>
            </a:r>
            <a:endParaRPr lang="en-US" dirty="0"/>
          </a:p>
        </p:txBody>
      </p:sp>
      <p:pic>
        <p:nvPicPr>
          <p:cNvPr id="5" name="Picture 4">
            <a:extLst>
              <a:ext uri="{FF2B5EF4-FFF2-40B4-BE49-F238E27FC236}">
                <a16:creationId xmlns:a16="http://schemas.microsoft.com/office/drawing/2014/main" xmlns="" id="{73A627F7-BF69-4B81-BF4D-C2C2F85120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30217" y="129631"/>
            <a:ext cx="1701800" cy="2218268"/>
          </a:xfrm>
          <a:prstGeom prst="rect">
            <a:avLst/>
          </a:prstGeom>
        </p:spPr>
      </p:pic>
      <p:sp>
        <p:nvSpPr>
          <p:cNvPr id="9" name="TextBox 8">
            <a:extLst>
              <a:ext uri="{FF2B5EF4-FFF2-40B4-BE49-F238E27FC236}">
                <a16:creationId xmlns:a16="http://schemas.microsoft.com/office/drawing/2014/main" xmlns="" id="{2D339475-02C3-4508-BB8A-C3BBDEBD5D32}"/>
              </a:ext>
            </a:extLst>
          </p:cNvPr>
          <p:cNvSpPr txBox="1"/>
          <p:nvPr/>
        </p:nvSpPr>
        <p:spPr>
          <a:xfrm>
            <a:off x="7598837" y="5850469"/>
            <a:ext cx="4406895" cy="646331"/>
          </a:xfrm>
          <a:prstGeom prst="rect">
            <a:avLst/>
          </a:prstGeom>
          <a:noFill/>
        </p:spPr>
        <p:txBody>
          <a:bodyPr wrap="square">
            <a:spAutoFit/>
          </a:bodyPr>
          <a:lstStyle/>
          <a:p>
            <a:r>
              <a:rPr lang="en-US" dirty="0"/>
              <a:t>Kinesin uses protein domain dynamics on nanoscales to "walk" along a microtubule.</a:t>
            </a:r>
          </a:p>
        </p:txBody>
      </p:sp>
      <p:pic>
        <p:nvPicPr>
          <p:cNvPr id="11" name="Picture 10">
            <a:extLst>
              <a:ext uri="{FF2B5EF4-FFF2-40B4-BE49-F238E27FC236}">
                <a16:creationId xmlns:a16="http://schemas.microsoft.com/office/drawing/2014/main" xmlns="" id="{CF6BCB16-6DFA-438E-A574-44563E602C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944" y="4635412"/>
            <a:ext cx="2381250" cy="1190625"/>
          </a:xfrm>
          <a:prstGeom prst="rect">
            <a:avLst/>
          </a:prstGeom>
        </p:spPr>
      </p:pic>
      <p:sp>
        <p:nvSpPr>
          <p:cNvPr id="13" name="TextBox 12">
            <a:extLst>
              <a:ext uri="{FF2B5EF4-FFF2-40B4-BE49-F238E27FC236}">
                <a16:creationId xmlns:a16="http://schemas.microsoft.com/office/drawing/2014/main" xmlns="" id="{DF08F5F1-7368-4B61-AB17-EEB5AC12A115}"/>
              </a:ext>
            </a:extLst>
          </p:cNvPr>
          <p:cNvSpPr txBox="1"/>
          <p:nvPr/>
        </p:nvSpPr>
        <p:spPr>
          <a:xfrm flipH="1">
            <a:off x="1116274" y="5826037"/>
            <a:ext cx="3945466" cy="923330"/>
          </a:xfrm>
          <a:prstGeom prst="rect">
            <a:avLst/>
          </a:prstGeom>
          <a:noFill/>
        </p:spPr>
        <p:txBody>
          <a:bodyPr wrap="square">
            <a:spAutoFit/>
          </a:bodyPr>
          <a:lstStyle/>
          <a:p>
            <a:r>
              <a:rPr lang="en-US" dirty="0"/>
              <a:t>A </a:t>
            </a:r>
            <a:r>
              <a:rPr lang="en-US" dirty="0" smtClean="0"/>
              <a:t>ribosome </a:t>
            </a:r>
            <a:r>
              <a:rPr lang="en-US" dirty="0"/>
              <a:t>is a </a:t>
            </a:r>
            <a:r>
              <a:rPr lang="en-US" dirty="0" smtClean="0"/>
              <a:t>biological</a:t>
            </a:r>
          </a:p>
          <a:p>
            <a:endParaRPr lang="en-US" dirty="0" smtClean="0"/>
          </a:p>
          <a:p>
            <a:r>
              <a:rPr lang="en-US" dirty="0" smtClean="0"/>
              <a:t>machine </a:t>
            </a:r>
            <a:r>
              <a:rPr lang="en-US" dirty="0"/>
              <a:t>that utilizes protein dynamics</a:t>
            </a:r>
          </a:p>
        </p:txBody>
      </p:sp>
      <p:pic>
        <p:nvPicPr>
          <p:cNvPr id="15" name="Picture 14">
            <a:extLst>
              <a:ext uri="{FF2B5EF4-FFF2-40B4-BE49-F238E27FC236}">
                <a16:creationId xmlns:a16="http://schemas.microsoft.com/office/drawing/2014/main" xmlns="" id="{7E26AACA-14BE-407D-B003-26E0589A35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07917" y="4170352"/>
            <a:ext cx="2095500" cy="1581150"/>
          </a:xfrm>
          <a:prstGeom prst="rect">
            <a:avLst/>
          </a:prstGeom>
        </p:spPr>
      </p:pic>
    </p:spTree>
    <p:extLst>
      <p:ext uri="{BB962C8B-B14F-4D97-AF65-F5344CB8AC3E}">
        <p14:creationId xmlns:p14="http://schemas.microsoft.com/office/powerpoint/2010/main" val="308830991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xmlns=""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493</TotalTime>
  <Words>2192</Words>
  <Application>Microsoft Office PowerPoint</Application>
  <PresentationFormat>Custom</PresentationFormat>
  <Paragraphs>108</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Organic</vt:lpstr>
      <vt:lpstr>Medicine as a scientific discipline</vt:lpstr>
      <vt:lpstr>PowerPoint Presentation</vt:lpstr>
      <vt:lpstr>PowerPoint Presentation</vt:lpstr>
      <vt:lpstr>PowerPoint Presentation</vt:lpstr>
      <vt:lpstr>Anatomy</vt:lpstr>
      <vt:lpstr>Biochemistry</vt:lpstr>
      <vt:lpstr>Biomechanics</vt:lpstr>
      <vt:lpstr>Biostatistics</vt:lpstr>
      <vt:lpstr>Biophysics</vt:lpstr>
      <vt:lpstr>Veterinary medicine</vt:lpstr>
      <vt:lpstr>Embryology </vt:lpstr>
      <vt:lpstr>Endocrinology </vt:lpstr>
      <vt:lpstr>Epidemiology</vt:lpstr>
      <vt:lpstr>Genetics</vt:lpstr>
      <vt:lpstr>Immunology</vt:lpstr>
      <vt:lpstr>Medical physics </vt:lpstr>
      <vt:lpstr>Медицинска хемија</vt:lpstr>
      <vt:lpstr>Microbiology</vt:lpstr>
      <vt:lpstr>Molecular biology </vt:lpstr>
      <vt:lpstr>Neuroscience</vt:lpstr>
      <vt:lpstr>Nutrition science </vt:lpstr>
      <vt:lpstr>Pathology</vt:lpstr>
      <vt:lpstr>Radiobiology</vt:lpstr>
      <vt:lpstr>Toxicology</vt:lpstr>
      <vt:lpstr>Pharmacology</vt:lpstr>
      <vt:lpstr>Photobiology</vt:lpstr>
      <vt:lpstr>Physiology</vt:lpstr>
      <vt:lpstr>Hygiene</vt:lpstr>
      <vt:lpstr>Ecology</vt:lpstr>
      <vt:lpstr>Histology</vt:lpstr>
      <vt:lpstr>Cytology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soclek</dc:creator>
  <cp:lastModifiedBy>soclek</cp:lastModifiedBy>
  <cp:revision>75</cp:revision>
  <dcterms:created xsi:type="dcterms:W3CDTF">2023-09-13T10:25:46Z</dcterms:created>
  <dcterms:modified xsi:type="dcterms:W3CDTF">2024-02-29T14:56:44Z</dcterms:modified>
</cp:coreProperties>
</file>